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Arial Bold" panose="020B0704020202020204" pitchFamily="34" charset="0"/>
      <p:regular r:id="rId20"/>
      <p:bold r:id="rId21"/>
    </p:embeddedFont>
    <p:embeddedFont>
      <p:font typeface="Calibri" panose="020F0502020204030204" pitchFamily="34" charset="0"/>
      <p:regular r:id="rId22"/>
      <p:bold r:id="rId23"/>
      <p:italic r:id="rId24"/>
      <p:boldItalic r:id="rId25"/>
    </p:embeddedFont>
    <p:embeddedFont>
      <p:font typeface="Noto Serif" panose="020B0604020202020204" charset="0"/>
      <p:regular r:id="rId26"/>
    </p:embeddedFont>
    <p:embeddedFont>
      <p:font typeface="Noto Serif Bold" panose="020B060402020202020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75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9" b="-19"/>
            </a:stretch>
          </a:blipFill>
        </p:spPr>
      </p:sp>
      <p:sp>
        <p:nvSpPr>
          <p:cNvPr id="3" name="Freeform 3"/>
          <p:cNvSpPr/>
          <p:nvPr/>
        </p:nvSpPr>
        <p:spPr>
          <a:xfrm>
            <a:off x="888111" y="486916"/>
            <a:ext cx="5977890" cy="1090420"/>
          </a:xfrm>
          <a:custGeom>
            <a:avLst/>
            <a:gdLst/>
            <a:ahLst/>
            <a:cxnLst/>
            <a:rect l="l" t="t" r="r" b="b"/>
            <a:pathLst>
              <a:path w="5977890" h="1090420">
                <a:moveTo>
                  <a:pt x="0" y="0"/>
                </a:moveTo>
                <a:lnTo>
                  <a:pt x="5977890" y="0"/>
                </a:lnTo>
                <a:lnTo>
                  <a:pt x="5977890" y="1090421"/>
                </a:lnTo>
                <a:lnTo>
                  <a:pt x="0" y="1090421"/>
                </a:lnTo>
                <a:lnTo>
                  <a:pt x="0" y="0"/>
                </a:lnTo>
                <a:close/>
              </a:path>
            </a:pathLst>
          </a:custGeom>
          <a:blipFill>
            <a:blip r:embed="rId3"/>
            <a:stretch>
              <a:fillRect l="-277" r="-277"/>
            </a:stretch>
          </a:blipFill>
        </p:spPr>
      </p:sp>
      <p:sp>
        <p:nvSpPr>
          <p:cNvPr id="4" name="TextBox 4"/>
          <p:cNvSpPr txBox="1"/>
          <p:nvPr/>
        </p:nvSpPr>
        <p:spPr>
          <a:xfrm>
            <a:off x="908113" y="4146282"/>
            <a:ext cx="16471775" cy="1002756"/>
          </a:xfrm>
          <a:prstGeom prst="rect">
            <a:avLst/>
          </a:prstGeom>
        </p:spPr>
        <p:txBody>
          <a:bodyPr lIns="0" tIns="0" rIns="0" bIns="0" rtlCol="0" anchor="t">
            <a:spAutoFit/>
          </a:bodyPr>
          <a:lstStyle/>
          <a:p>
            <a:pPr algn="ctr">
              <a:lnSpc>
                <a:spcPts val="8254"/>
              </a:lnSpc>
            </a:pPr>
            <a:r>
              <a:rPr lang="en-US" sz="5896" b="1">
                <a:solidFill>
                  <a:srgbClr val="FFFFFF"/>
                </a:solidFill>
                <a:latin typeface="Noto Serif Bold"/>
                <a:ea typeface="Noto Serif Bold"/>
                <a:cs typeface="Noto Serif Bold"/>
                <a:sym typeface="Noto Serif Bold"/>
              </a:rPr>
              <a:t>HỆ THỐNG WEBSITE KHÓA HỌC ONLINE</a:t>
            </a:r>
          </a:p>
        </p:txBody>
      </p:sp>
      <p:sp>
        <p:nvSpPr>
          <p:cNvPr id="5" name="TextBox 5"/>
          <p:cNvSpPr txBox="1"/>
          <p:nvPr/>
        </p:nvSpPr>
        <p:spPr>
          <a:xfrm>
            <a:off x="2723329" y="2939503"/>
            <a:ext cx="10925979" cy="712057"/>
          </a:xfrm>
          <a:prstGeom prst="rect">
            <a:avLst/>
          </a:prstGeom>
        </p:spPr>
        <p:txBody>
          <a:bodyPr lIns="0" tIns="0" rIns="0" bIns="0" rtlCol="0" anchor="t">
            <a:spAutoFit/>
          </a:bodyPr>
          <a:lstStyle/>
          <a:p>
            <a:pPr algn="ctr">
              <a:lnSpc>
                <a:spcPts val="5902"/>
              </a:lnSpc>
            </a:pPr>
            <a:r>
              <a:rPr lang="en-US" sz="4216" b="1">
                <a:solidFill>
                  <a:srgbClr val="FFFFFF"/>
                </a:solidFill>
                <a:latin typeface="Noto Serif Bold"/>
                <a:ea typeface="Noto Serif Bold"/>
                <a:cs typeface="Noto Serif Bold"/>
                <a:sym typeface="Noto Serif Bold"/>
              </a:rPr>
              <a:t>Học phần: ĐỒ ÁN CHUYÊN NGÀNH</a:t>
            </a:r>
          </a:p>
        </p:txBody>
      </p:sp>
      <p:sp>
        <p:nvSpPr>
          <p:cNvPr id="6" name="TextBox 6"/>
          <p:cNvSpPr txBox="1"/>
          <p:nvPr/>
        </p:nvSpPr>
        <p:spPr>
          <a:xfrm>
            <a:off x="3715892" y="5688117"/>
            <a:ext cx="8295322" cy="537817"/>
          </a:xfrm>
          <a:prstGeom prst="rect">
            <a:avLst/>
          </a:prstGeom>
        </p:spPr>
        <p:txBody>
          <a:bodyPr lIns="0" tIns="0" rIns="0" bIns="0" rtlCol="0" anchor="t">
            <a:spAutoFit/>
          </a:bodyPr>
          <a:lstStyle/>
          <a:p>
            <a:pPr algn="ctr">
              <a:lnSpc>
                <a:spcPts val="4481"/>
              </a:lnSpc>
            </a:pPr>
            <a:r>
              <a:rPr lang="en-US" sz="3201" b="1">
                <a:solidFill>
                  <a:srgbClr val="FFFFFF"/>
                </a:solidFill>
                <a:latin typeface="Noto Serif Bold"/>
                <a:ea typeface="Noto Serif Bold"/>
                <a:cs typeface="Noto Serif Bold"/>
                <a:sym typeface="Noto Serif Bold"/>
              </a:rPr>
              <a:t>GVHD: ThS. Nguyễn Đức An</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TextBox 3"/>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II. PHÂN TÍCH VÀ THIẾT KẾ HỆ THỐNG</a:t>
            </a:r>
          </a:p>
        </p:txBody>
      </p:sp>
      <p:sp>
        <p:nvSpPr>
          <p:cNvPr id="4" name="TextBox 4"/>
          <p:cNvSpPr txBox="1"/>
          <p:nvPr/>
        </p:nvSpPr>
        <p:spPr>
          <a:xfrm>
            <a:off x="432996" y="1639647"/>
            <a:ext cx="13392833" cy="752628"/>
          </a:xfrm>
          <a:prstGeom prst="rect">
            <a:avLst/>
          </a:prstGeom>
        </p:spPr>
        <p:txBody>
          <a:bodyPr lIns="0" tIns="0" rIns="0" bIns="0" rtlCol="0" anchor="t">
            <a:spAutoFit/>
          </a:bodyPr>
          <a:lstStyle/>
          <a:p>
            <a:pPr marL="1066223" lvl="1" indent="-533111" algn="l">
              <a:lnSpc>
                <a:spcPts val="5926"/>
              </a:lnSpc>
              <a:buAutoNum type="arabicPeriod"/>
            </a:pPr>
            <a:r>
              <a:rPr lang="en-US" sz="4938" b="1" spc="-12">
                <a:solidFill>
                  <a:srgbClr val="006FC0"/>
                </a:solidFill>
                <a:latin typeface="Noto Serif Bold"/>
                <a:ea typeface="Noto Serif Bold"/>
                <a:cs typeface="Noto Serif Bold"/>
                <a:sym typeface="Noto Serif Bold"/>
              </a:rPr>
              <a:t>Phân tích</a:t>
            </a:r>
          </a:p>
        </p:txBody>
      </p:sp>
      <p:sp>
        <p:nvSpPr>
          <p:cNvPr id="5" name="TextBox 5"/>
          <p:cNvSpPr txBox="1"/>
          <p:nvPr/>
        </p:nvSpPr>
        <p:spPr>
          <a:xfrm>
            <a:off x="1028700" y="2679637"/>
            <a:ext cx="4588241" cy="621632"/>
          </a:xfrm>
          <a:prstGeom prst="rect">
            <a:avLst/>
          </a:prstGeom>
        </p:spPr>
        <p:txBody>
          <a:bodyPr lIns="0" tIns="0" rIns="0" bIns="0" rtlCol="0" anchor="t">
            <a:spAutoFit/>
          </a:bodyPr>
          <a:lstStyle/>
          <a:p>
            <a:pPr algn="ctr">
              <a:lnSpc>
                <a:spcPts val="5111"/>
              </a:lnSpc>
            </a:pPr>
            <a:r>
              <a:rPr lang="en-US" sz="3651" b="1">
                <a:solidFill>
                  <a:srgbClr val="006FC0"/>
                </a:solidFill>
                <a:latin typeface="Noto Serif Bold"/>
                <a:ea typeface="Noto Serif Bold"/>
                <a:cs typeface="Noto Serif Bold"/>
                <a:sym typeface="Noto Serif Bold"/>
              </a:rPr>
              <a:t>Công nghệ sử dụng</a:t>
            </a:r>
          </a:p>
        </p:txBody>
      </p:sp>
      <p:sp>
        <p:nvSpPr>
          <p:cNvPr id="6" name="TextBox 6"/>
          <p:cNvSpPr txBox="1"/>
          <p:nvPr/>
        </p:nvSpPr>
        <p:spPr>
          <a:xfrm>
            <a:off x="1028700" y="3596543"/>
            <a:ext cx="16230600" cy="1389981"/>
          </a:xfrm>
          <a:prstGeom prst="rect">
            <a:avLst/>
          </a:prstGeom>
        </p:spPr>
        <p:txBody>
          <a:bodyPr lIns="0" tIns="0" rIns="0" bIns="0" rtlCol="0" anchor="t">
            <a:spAutoFit/>
          </a:bodyPr>
          <a:lstStyle/>
          <a:p>
            <a:pPr algn="l">
              <a:lnSpc>
                <a:spcPts val="3711"/>
              </a:lnSpc>
            </a:pPr>
            <a:r>
              <a:rPr lang="en-US" sz="2651">
                <a:solidFill>
                  <a:srgbClr val="006FC0"/>
                </a:solidFill>
                <a:latin typeface="Noto Serif"/>
                <a:ea typeface="Noto Serif"/>
                <a:cs typeface="Noto Serif"/>
                <a:sym typeface="Noto Serif"/>
              </a:rPr>
              <a:t>Công nghệ: Hệ thống backend được xây dựng bằng ASP.NET theo mô hình MVC (Model-View-Controller).</a:t>
            </a:r>
          </a:p>
          <a:p>
            <a:pPr algn="l">
              <a:lnSpc>
                <a:spcPts val="3711"/>
              </a:lnSpc>
            </a:pPr>
            <a:endParaRPr lang="en-US" sz="2651">
              <a:solidFill>
                <a:srgbClr val="006FC0"/>
              </a:solidFill>
              <a:latin typeface="Noto Serif"/>
              <a:ea typeface="Noto Serif"/>
              <a:cs typeface="Noto Serif"/>
              <a:sym typeface="Noto Serif"/>
            </a:endParaRPr>
          </a:p>
        </p:txBody>
      </p:sp>
      <p:sp>
        <p:nvSpPr>
          <p:cNvPr id="7" name="TextBox 7"/>
          <p:cNvSpPr txBox="1"/>
          <p:nvPr/>
        </p:nvSpPr>
        <p:spPr>
          <a:xfrm>
            <a:off x="1028700" y="4701109"/>
            <a:ext cx="16011827" cy="923256"/>
          </a:xfrm>
          <a:prstGeom prst="rect">
            <a:avLst/>
          </a:prstGeom>
        </p:spPr>
        <p:txBody>
          <a:bodyPr lIns="0" tIns="0" rIns="0" bIns="0" rtlCol="0" anchor="t">
            <a:spAutoFit/>
          </a:bodyPr>
          <a:lstStyle/>
          <a:p>
            <a:pPr algn="l">
              <a:lnSpc>
                <a:spcPts val="3711"/>
              </a:lnSpc>
            </a:pPr>
            <a:r>
              <a:rPr lang="en-US" sz="2651">
                <a:solidFill>
                  <a:srgbClr val="006FC0"/>
                </a:solidFill>
                <a:latin typeface="Noto Serif"/>
                <a:ea typeface="Noto Serif"/>
                <a:cs typeface="Noto Serif"/>
                <a:sym typeface="Noto Serif"/>
              </a:rPr>
              <a:t>Dùng các ngôn ngữ khác như : html, css, javascript để dựng giao diện website</a:t>
            </a:r>
          </a:p>
          <a:p>
            <a:pPr algn="l">
              <a:lnSpc>
                <a:spcPts val="3711"/>
              </a:lnSpc>
            </a:pPr>
            <a:r>
              <a:rPr lang="en-US" sz="2651">
                <a:solidFill>
                  <a:srgbClr val="006FC0"/>
                </a:solidFill>
                <a:latin typeface="Noto Serif"/>
                <a:ea typeface="Noto Serif"/>
                <a:cs typeface="Noto Serif"/>
                <a:sym typeface="Noto Serif"/>
              </a:rPr>
              <a:t>Sử dụng các thư viện Bootstrap và Jquery tối ưu các trải nghiệm, đơn giản hóa việc xử lý thao tác.</a:t>
            </a:r>
          </a:p>
        </p:txBody>
      </p:sp>
      <p:sp>
        <p:nvSpPr>
          <p:cNvPr id="8" name="TextBox 8"/>
          <p:cNvSpPr txBox="1"/>
          <p:nvPr/>
        </p:nvSpPr>
        <p:spPr>
          <a:xfrm>
            <a:off x="1028700" y="6158099"/>
            <a:ext cx="16011827" cy="1389981"/>
          </a:xfrm>
          <a:prstGeom prst="rect">
            <a:avLst/>
          </a:prstGeom>
        </p:spPr>
        <p:txBody>
          <a:bodyPr lIns="0" tIns="0" rIns="0" bIns="0" rtlCol="0" anchor="t">
            <a:spAutoFit/>
          </a:bodyPr>
          <a:lstStyle/>
          <a:p>
            <a:pPr algn="l">
              <a:lnSpc>
                <a:spcPts val="3711"/>
              </a:lnSpc>
            </a:pPr>
            <a:r>
              <a:rPr lang="en-US" sz="2651">
                <a:solidFill>
                  <a:srgbClr val="006FC0"/>
                </a:solidFill>
                <a:latin typeface="Noto Serif"/>
                <a:ea typeface="Noto Serif"/>
                <a:cs typeface="Noto Serif"/>
                <a:sym typeface="Noto Serif"/>
              </a:rPr>
              <a:t>Sử dụng MS SQL Server để thiết kế và quản lý cơ sở dữ liệu. MS SQL Server đảm bảo hiệu suất cao, khả năng lưu trữ và bảo mật dữ liệu, phù hợp với các ứng dụng web quy mô lớn.</a:t>
            </a:r>
          </a:p>
          <a:p>
            <a:pPr algn="l">
              <a:lnSpc>
                <a:spcPts val="3711"/>
              </a:lnSpc>
            </a:pPr>
            <a:endParaRPr lang="en-US" sz="2651">
              <a:solidFill>
                <a:srgbClr val="006FC0"/>
              </a:solidFill>
              <a:latin typeface="Noto Serif"/>
              <a:ea typeface="Noto Serif"/>
              <a:cs typeface="Noto Serif"/>
              <a:sym typeface="Noto Serif"/>
            </a:endParaRPr>
          </a:p>
        </p:txBody>
      </p:sp>
      <p:sp>
        <p:nvSpPr>
          <p:cNvPr id="9" name="TextBox 9"/>
          <p:cNvSpPr txBox="1"/>
          <p:nvPr/>
        </p:nvSpPr>
        <p:spPr>
          <a:xfrm>
            <a:off x="1028700" y="7281715"/>
            <a:ext cx="16605790" cy="2790156"/>
          </a:xfrm>
          <a:prstGeom prst="rect">
            <a:avLst/>
          </a:prstGeom>
        </p:spPr>
        <p:txBody>
          <a:bodyPr lIns="0" tIns="0" rIns="0" bIns="0" rtlCol="0" anchor="t">
            <a:spAutoFit/>
          </a:bodyPr>
          <a:lstStyle/>
          <a:p>
            <a:pPr algn="l">
              <a:lnSpc>
                <a:spcPts val="3711"/>
              </a:lnSpc>
            </a:pPr>
            <a:r>
              <a:rPr lang="en-US" sz="2651" b="1">
                <a:solidFill>
                  <a:srgbClr val="006FC0"/>
                </a:solidFill>
                <a:latin typeface="Noto Serif Bold"/>
                <a:ea typeface="Noto Serif Bold"/>
                <a:cs typeface="Noto Serif Bold"/>
                <a:sym typeface="Noto Serif Bold"/>
              </a:rPr>
              <a:t>Công cụ hỗ trợ:</a:t>
            </a:r>
          </a:p>
          <a:p>
            <a:pPr marL="572423" lvl="1" indent="-286211" algn="l">
              <a:lnSpc>
                <a:spcPts val="3711"/>
              </a:lnSpc>
              <a:buFont typeface="Arial"/>
              <a:buChar char="•"/>
            </a:pPr>
            <a:r>
              <a:rPr lang="en-US" sz="2651" b="1">
                <a:solidFill>
                  <a:srgbClr val="006FC0"/>
                </a:solidFill>
                <a:latin typeface="Noto Serif Bold"/>
                <a:ea typeface="Noto Serif Bold"/>
                <a:cs typeface="Noto Serif Bold"/>
                <a:sym typeface="Noto Serif Bold"/>
              </a:rPr>
              <a:t>Visual Studio: </a:t>
            </a:r>
            <a:r>
              <a:rPr lang="en-US" sz="2651">
                <a:solidFill>
                  <a:srgbClr val="006FC0"/>
                </a:solidFill>
                <a:latin typeface="Noto Serif"/>
                <a:ea typeface="Noto Serif"/>
                <a:cs typeface="Noto Serif"/>
                <a:sym typeface="Noto Serif"/>
              </a:rPr>
              <a:t>IDE mạnh mẽ của Microsoft, hỗ trợ phát triển ứng dụng ASP.NET MVC hiệu quả.</a:t>
            </a:r>
          </a:p>
          <a:p>
            <a:pPr marL="572423" lvl="1" indent="-286211" algn="l">
              <a:lnSpc>
                <a:spcPts val="3711"/>
              </a:lnSpc>
              <a:buFont typeface="Arial"/>
              <a:buChar char="•"/>
            </a:pPr>
            <a:r>
              <a:rPr lang="en-US" sz="2651" b="1">
                <a:solidFill>
                  <a:srgbClr val="006FC0"/>
                </a:solidFill>
                <a:latin typeface="Noto Serif Bold"/>
                <a:ea typeface="Noto Serif Bold"/>
                <a:cs typeface="Noto Serif Bold"/>
                <a:sym typeface="Noto Serif Bold"/>
              </a:rPr>
              <a:t>Visual Studio Code:</a:t>
            </a:r>
            <a:r>
              <a:rPr lang="en-US" sz="2651">
                <a:solidFill>
                  <a:srgbClr val="006FC0"/>
                </a:solidFill>
                <a:latin typeface="Noto Serif"/>
                <a:ea typeface="Noto Serif"/>
                <a:cs typeface="Noto Serif"/>
                <a:sym typeface="Noto Serif"/>
              </a:rPr>
              <a:t> Trình biên tập mã nhẹ, đa năng, tích hợp tiện ích mở rộng, tối ưu phát triển frontend.</a:t>
            </a:r>
          </a:p>
          <a:p>
            <a:pPr marL="572423" lvl="1" indent="-286211" algn="l">
              <a:lnSpc>
                <a:spcPts val="3711"/>
              </a:lnSpc>
              <a:buFont typeface="Arial"/>
              <a:buChar char="•"/>
            </a:pPr>
            <a:r>
              <a:rPr lang="en-US" sz="2651" b="1">
                <a:solidFill>
                  <a:srgbClr val="006FC0"/>
                </a:solidFill>
                <a:latin typeface="Noto Serif Bold"/>
                <a:ea typeface="Noto Serif Bold"/>
                <a:cs typeface="Noto Serif Bold"/>
                <a:sym typeface="Noto Serif Bold"/>
              </a:rPr>
              <a:t>NuGet: </a:t>
            </a:r>
            <a:r>
              <a:rPr lang="en-US" sz="2651">
                <a:solidFill>
                  <a:srgbClr val="006FC0"/>
                </a:solidFill>
                <a:latin typeface="Noto Serif"/>
                <a:ea typeface="Noto Serif"/>
                <a:cs typeface="Noto Serif"/>
                <a:sym typeface="Noto Serif"/>
              </a:rPr>
              <a:t>Công cụ quản lý gói, tự động hóa thiết lập phụ thuộc trong dự án ASP.NET.</a:t>
            </a:r>
          </a:p>
          <a:p>
            <a:pPr algn="l">
              <a:lnSpc>
                <a:spcPts val="3711"/>
              </a:lnSpc>
            </a:pPr>
            <a:endParaRPr lang="en-US" sz="2651">
              <a:solidFill>
                <a:srgbClr val="006FC0"/>
              </a:solidFill>
              <a:latin typeface="Noto Serif"/>
              <a:ea typeface="Noto Serif"/>
              <a:cs typeface="Noto Serif"/>
              <a:sym typeface="Noto Serif"/>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Freeform 3"/>
          <p:cNvSpPr/>
          <p:nvPr/>
        </p:nvSpPr>
        <p:spPr>
          <a:xfrm>
            <a:off x="2346697" y="3082652"/>
            <a:ext cx="13717908" cy="6910396"/>
          </a:xfrm>
          <a:custGeom>
            <a:avLst/>
            <a:gdLst/>
            <a:ahLst/>
            <a:cxnLst/>
            <a:rect l="l" t="t" r="r" b="b"/>
            <a:pathLst>
              <a:path w="13717908" h="6910396">
                <a:moveTo>
                  <a:pt x="0" y="0"/>
                </a:moveTo>
                <a:lnTo>
                  <a:pt x="13717908" y="0"/>
                </a:lnTo>
                <a:lnTo>
                  <a:pt x="13717908" y="6910396"/>
                </a:lnTo>
                <a:lnTo>
                  <a:pt x="0" y="6910396"/>
                </a:lnTo>
                <a:lnTo>
                  <a:pt x="0" y="0"/>
                </a:lnTo>
                <a:close/>
              </a:path>
            </a:pathLst>
          </a:custGeom>
          <a:blipFill>
            <a:blip r:embed="rId3"/>
            <a:stretch>
              <a:fillRect/>
            </a:stretch>
          </a:blipFill>
        </p:spPr>
      </p:sp>
      <p:sp>
        <p:nvSpPr>
          <p:cNvPr id="4" name="TextBox 4"/>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II. PHÂN TÍCH VÀ THIẾT KẾ HỆ THỐNG</a:t>
            </a:r>
          </a:p>
        </p:txBody>
      </p:sp>
      <p:sp>
        <p:nvSpPr>
          <p:cNvPr id="5" name="TextBox 5"/>
          <p:cNvSpPr txBox="1"/>
          <p:nvPr/>
        </p:nvSpPr>
        <p:spPr>
          <a:xfrm>
            <a:off x="432996" y="1639647"/>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2. Thiết kế</a:t>
            </a:r>
          </a:p>
        </p:txBody>
      </p:sp>
      <p:sp>
        <p:nvSpPr>
          <p:cNvPr id="6" name="TextBox 6"/>
          <p:cNvSpPr txBox="1"/>
          <p:nvPr/>
        </p:nvSpPr>
        <p:spPr>
          <a:xfrm>
            <a:off x="2346697" y="2142886"/>
            <a:ext cx="13594607" cy="463516"/>
          </a:xfrm>
          <a:prstGeom prst="rect">
            <a:avLst/>
          </a:prstGeom>
        </p:spPr>
        <p:txBody>
          <a:bodyPr lIns="0" tIns="0" rIns="0" bIns="0" rtlCol="0" anchor="t">
            <a:spAutoFit/>
          </a:bodyPr>
          <a:lstStyle/>
          <a:p>
            <a:pPr algn="ctr">
              <a:lnSpc>
                <a:spcPts val="3851"/>
              </a:lnSpc>
            </a:pPr>
            <a:r>
              <a:rPr lang="en-US" sz="2751" b="1">
                <a:solidFill>
                  <a:srgbClr val="006FC0"/>
                </a:solidFill>
                <a:latin typeface="Noto Serif Bold"/>
                <a:ea typeface="Noto Serif Bold"/>
                <a:cs typeface="Noto Serif Bold"/>
                <a:sym typeface="Noto Serif Bold"/>
              </a:rPr>
              <a:t>Giao diện dashboard của miền website</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Freeform 3"/>
          <p:cNvSpPr/>
          <p:nvPr/>
        </p:nvSpPr>
        <p:spPr>
          <a:xfrm>
            <a:off x="432996" y="3070289"/>
            <a:ext cx="8892840" cy="4124054"/>
          </a:xfrm>
          <a:custGeom>
            <a:avLst/>
            <a:gdLst/>
            <a:ahLst/>
            <a:cxnLst/>
            <a:rect l="l" t="t" r="r" b="b"/>
            <a:pathLst>
              <a:path w="8892840" h="4124054">
                <a:moveTo>
                  <a:pt x="0" y="0"/>
                </a:moveTo>
                <a:lnTo>
                  <a:pt x="8892839" y="0"/>
                </a:lnTo>
                <a:lnTo>
                  <a:pt x="8892839" y="4124054"/>
                </a:lnTo>
                <a:lnTo>
                  <a:pt x="0" y="4124054"/>
                </a:lnTo>
                <a:lnTo>
                  <a:pt x="0" y="0"/>
                </a:lnTo>
                <a:close/>
              </a:path>
            </a:pathLst>
          </a:custGeom>
          <a:blipFill>
            <a:blip r:embed="rId3"/>
            <a:stretch>
              <a:fillRect/>
            </a:stretch>
          </a:blipFill>
        </p:spPr>
      </p:sp>
      <p:sp>
        <p:nvSpPr>
          <p:cNvPr id="4" name="Freeform 4"/>
          <p:cNvSpPr/>
          <p:nvPr/>
        </p:nvSpPr>
        <p:spPr>
          <a:xfrm>
            <a:off x="432996" y="6945111"/>
            <a:ext cx="8892840" cy="3168074"/>
          </a:xfrm>
          <a:custGeom>
            <a:avLst/>
            <a:gdLst/>
            <a:ahLst/>
            <a:cxnLst/>
            <a:rect l="l" t="t" r="r" b="b"/>
            <a:pathLst>
              <a:path w="8892840" h="3168074">
                <a:moveTo>
                  <a:pt x="0" y="0"/>
                </a:moveTo>
                <a:lnTo>
                  <a:pt x="8892839" y="0"/>
                </a:lnTo>
                <a:lnTo>
                  <a:pt x="8892839" y="3168075"/>
                </a:lnTo>
                <a:lnTo>
                  <a:pt x="0" y="3168075"/>
                </a:lnTo>
                <a:lnTo>
                  <a:pt x="0" y="0"/>
                </a:lnTo>
                <a:close/>
              </a:path>
            </a:pathLst>
          </a:custGeom>
          <a:blipFill>
            <a:blip r:embed="rId4"/>
            <a:stretch>
              <a:fillRect/>
            </a:stretch>
          </a:blipFill>
        </p:spPr>
      </p:sp>
      <p:sp>
        <p:nvSpPr>
          <p:cNvPr id="5" name="Freeform 5"/>
          <p:cNvSpPr/>
          <p:nvPr/>
        </p:nvSpPr>
        <p:spPr>
          <a:xfrm>
            <a:off x="9325835" y="2821057"/>
            <a:ext cx="8596070" cy="4124054"/>
          </a:xfrm>
          <a:custGeom>
            <a:avLst/>
            <a:gdLst/>
            <a:ahLst/>
            <a:cxnLst/>
            <a:rect l="l" t="t" r="r" b="b"/>
            <a:pathLst>
              <a:path w="8596070" h="4124054">
                <a:moveTo>
                  <a:pt x="0" y="0"/>
                </a:moveTo>
                <a:lnTo>
                  <a:pt x="8596070" y="0"/>
                </a:lnTo>
                <a:lnTo>
                  <a:pt x="8596070" y="4124054"/>
                </a:lnTo>
                <a:lnTo>
                  <a:pt x="0" y="4124054"/>
                </a:lnTo>
                <a:lnTo>
                  <a:pt x="0" y="0"/>
                </a:lnTo>
                <a:close/>
              </a:path>
            </a:pathLst>
          </a:custGeom>
          <a:blipFill>
            <a:blip r:embed="rId5"/>
            <a:stretch>
              <a:fillRect l="-6014" r="-9940"/>
            </a:stretch>
          </a:blipFill>
        </p:spPr>
      </p:sp>
      <p:sp>
        <p:nvSpPr>
          <p:cNvPr id="6" name="Freeform 6"/>
          <p:cNvSpPr/>
          <p:nvPr/>
        </p:nvSpPr>
        <p:spPr>
          <a:xfrm>
            <a:off x="9494177" y="6454908"/>
            <a:ext cx="9303170" cy="4148480"/>
          </a:xfrm>
          <a:custGeom>
            <a:avLst/>
            <a:gdLst/>
            <a:ahLst/>
            <a:cxnLst/>
            <a:rect l="l" t="t" r="r" b="b"/>
            <a:pathLst>
              <a:path w="9303170" h="4148480">
                <a:moveTo>
                  <a:pt x="0" y="0"/>
                </a:moveTo>
                <a:lnTo>
                  <a:pt x="9303171" y="0"/>
                </a:lnTo>
                <a:lnTo>
                  <a:pt x="9303171" y="4148481"/>
                </a:lnTo>
                <a:lnTo>
                  <a:pt x="0" y="4148481"/>
                </a:lnTo>
                <a:lnTo>
                  <a:pt x="0" y="0"/>
                </a:lnTo>
                <a:close/>
              </a:path>
            </a:pathLst>
          </a:custGeom>
          <a:blipFill>
            <a:blip r:embed="rId6"/>
            <a:stretch>
              <a:fillRect l="-6561" t="-2722" b="-2722"/>
            </a:stretch>
          </a:blipFill>
        </p:spPr>
      </p:sp>
      <p:sp>
        <p:nvSpPr>
          <p:cNvPr id="7" name="TextBox 7"/>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II. PHÂN TÍCH VÀ THIẾT KẾ HỆ THỐNG</a:t>
            </a:r>
          </a:p>
        </p:txBody>
      </p:sp>
      <p:sp>
        <p:nvSpPr>
          <p:cNvPr id="8" name="TextBox 8"/>
          <p:cNvSpPr txBox="1"/>
          <p:nvPr/>
        </p:nvSpPr>
        <p:spPr>
          <a:xfrm>
            <a:off x="432996" y="1639647"/>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2. Thiết kế</a:t>
            </a:r>
          </a:p>
        </p:txBody>
      </p:sp>
      <p:sp>
        <p:nvSpPr>
          <p:cNvPr id="9" name="TextBox 9"/>
          <p:cNvSpPr txBox="1"/>
          <p:nvPr/>
        </p:nvSpPr>
        <p:spPr>
          <a:xfrm>
            <a:off x="3258392" y="2133361"/>
            <a:ext cx="13594607" cy="460678"/>
          </a:xfrm>
          <a:prstGeom prst="rect">
            <a:avLst/>
          </a:prstGeom>
        </p:spPr>
        <p:txBody>
          <a:bodyPr lIns="0" tIns="0" rIns="0" bIns="0" rtlCol="0" anchor="t">
            <a:spAutoFit/>
          </a:bodyPr>
          <a:lstStyle/>
          <a:p>
            <a:pPr algn="ctr">
              <a:lnSpc>
                <a:spcPts val="3711"/>
              </a:lnSpc>
            </a:pPr>
            <a:r>
              <a:rPr lang="en-US" sz="2651" b="1">
                <a:solidFill>
                  <a:srgbClr val="006FC0"/>
                </a:solidFill>
                <a:latin typeface="Noto Serif Bold"/>
                <a:ea typeface="Noto Serif Bold"/>
                <a:cs typeface="Noto Serif Bold"/>
                <a:sym typeface="Noto Serif Bold"/>
              </a:rPr>
              <a:t>Một số giao diện đạt được</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Freeform 3"/>
          <p:cNvSpPr/>
          <p:nvPr/>
        </p:nvSpPr>
        <p:spPr>
          <a:xfrm>
            <a:off x="432996" y="2863288"/>
            <a:ext cx="9622700" cy="3287601"/>
          </a:xfrm>
          <a:custGeom>
            <a:avLst/>
            <a:gdLst/>
            <a:ahLst/>
            <a:cxnLst/>
            <a:rect l="l" t="t" r="r" b="b"/>
            <a:pathLst>
              <a:path w="9622700" h="3287601">
                <a:moveTo>
                  <a:pt x="0" y="0"/>
                </a:moveTo>
                <a:lnTo>
                  <a:pt x="9622699" y="0"/>
                </a:lnTo>
                <a:lnTo>
                  <a:pt x="9622699" y="3287601"/>
                </a:lnTo>
                <a:lnTo>
                  <a:pt x="0" y="3287601"/>
                </a:lnTo>
                <a:lnTo>
                  <a:pt x="0" y="0"/>
                </a:lnTo>
                <a:close/>
              </a:path>
            </a:pathLst>
          </a:custGeom>
          <a:blipFill>
            <a:blip r:embed="rId3"/>
            <a:stretch>
              <a:fillRect l="-5880" r="-5678"/>
            </a:stretch>
          </a:blipFill>
        </p:spPr>
      </p:sp>
      <p:sp>
        <p:nvSpPr>
          <p:cNvPr id="4" name="Freeform 4"/>
          <p:cNvSpPr/>
          <p:nvPr/>
        </p:nvSpPr>
        <p:spPr>
          <a:xfrm>
            <a:off x="10278103" y="2863288"/>
            <a:ext cx="7647872" cy="3871735"/>
          </a:xfrm>
          <a:custGeom>
            <a:avLst/>
            <a:gdLst/>
            <a:ahLst/>
            <a:cxnLst/>
            <a:rect l="l" t="t" r="r" b="b"/>
            <a:pathLst>
              <a:path w="7647872" h="3871735">
                <a:moveTo>
                  <a:pt x="0" y="0"/>
                </a:moveTo>
                <a:lnTo>
                  <a:pt x="7647872" y="0"/>
                </a:lnTo>
                <a:lnTo>
                  <a:pt x="7647872" y="3871736"/>
                </a:lnTo>
                <a:lnTo>
                  <a:pt x="0" y="3871736"/>
                </a:lnTo>
                <a:lnTo>
                  <a:pt x="0" y="0"/>
                </a:lnTo>
                <a:close/>
              </a:path>
            </a:pathLst>
          </a:custGeom>
          <a:blipFill>
            <a:blip r:embed="rId4"/>
            <a:stretch>
              <a:fillRect/>
            </a:stretch>
          </a:blipFill>
        </p:spPr>
      </p:sp>
      <p:sp>
        <p:nvSpPr>
          <p:cNvPr id="5" name="Freeform 5"/>
          <p:cNvSpPr/>
          <p:nvPr/>
        </p:nvSpPr>
        <p:spPr>
          <a:xfrm>
            <a:off x="-406284" y="6404732"/>
            <a:ext cx="11101158" cy="5707136"/>
          </a:xfrm>
          <a:custGeom>
            <a:avLst/>
            <a:gdLst/>
            <a:ahLst/>
            <a:cxnLst/>
            <a:rect l="l" t="t" r="r" b="b"/>
            <a:pathLst>
              <a:path w="11101158" h="5707136">
                <a:moveTo>
                  <a:pt x="0" y="0"/>
                </a:moveTo>
                <a:lnTo>
                  <a:pt x="11101158" y="0"/>
                </a:lnTo>
                <a:lnTo>
                  <a:pt x="11101158" y="5707136"/>
                </a:lnTo>
                <a:lnTo>
                  <a:pt x="0" y="5707136"/>
                </a:lnTo>
                <a:lnTo>
                  <a:pt x="0" y="0"/>
                </a:lnTo>
                <a:close/>
              </a:path>
            </a:pathLst>
          </a:custGeom>
          <a:blipFill>
            <a:blip r:embed="rId5"/>
            <a:stretch>
              <a:fillRect r="-1802"/>
            </a:stretch>
          </a:blipFill>
        </p:spPr>
      </p:sp>
      <p:sp>
        <p:nvSpPr>
          <p:cNvPr id="6" name="Freeform 6"/>
          <p:cNvSpPr/>
          <p:nvPr/>
        </p:nvSpPr>
        <p:spPr>
          <a:xfrm>
            <a:off x="10288042" y="6000813"/>
            <a:ext cx="8418900" cy="4188566"/>
          </a:xfrm>
          <a:custGeom>
            <a:avLst/>
            <a:gdLst/>
            <a:ahLst/>
            <a:cxnLst/>
            <a:rect l="l" t="t" r="r" b="b"/>
            <a:pathLst>
              <a:path w="8418900" h="4188566">
                <a:moveTo>
                  <a:pt x="0" y="0"/>
                </a:moveTo>
                <a:lnTo>
                  <a:pt x="8418899" y="0"/>
                </a:lnTo>
                <a:lnTo>
                  <a:pt x="8418899" y="4188567"/>
                </a:lnTo>
                <a:lnTo>
                  <a:pt x="0" y="4188567"/>
                </a:lnTo>
                <a:lnTo>
                  <a:pt x="0" y="0"/>
                </a:lnTo>
                <a:close/>
              </a:path>
            </a:pathLst>
          </a:custGeom>
          <a:blipFill>
            <a:blip r:embed="rId6"/>
            <a:stretch>
              <a:fillRect t="-249" b="-249"/>
            </a:stretch>
          </a:blipFill>
        </p:spPr>
      </p:sp>
      <p:sp>
        <p:nvSpPr>
          <p:cNvPr id="7" name="TextBox 7"/>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II. PHÂN TÍCH VÀ THIẾT KẾ HỆ THỐNG</a:t>
            </a:r>
          </a:p>
        </p:txBody>
      </p:sp>
      <p:sp>
        <p:nvSpPr>
          <p:cNvPr id="8" name="TextBox 8"/>
          <p:cNvSpPr txBox="1"/>
          <p:nvPr/>
        </p:nvSpPr>
        <p:spPr>
          <a:xfrm>
            <a:off x="432996" y="1639647"/>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2. Thiết kế</a:t>
            </a:r>
          </a:p>
        </p:txBody>
      </p:sp>
      <p:sp>
        <p:nvSpPr>
          <p:cNvPr id="9" name="TextBox 9"/>
          <p:cNvSpPr txBox="1"/>
          <p:nvPr/>
        </p:nvSpPr>
        <p:spPr>
          <a:xfrm>
            <a:off x="3258392" y="2133361"/>
            <a:ext cx="13594607" cy="460678"/>
          </a:xfrm>
          <a:prstGeom prst="rect">
            <a:avLst/>
          </a:prstGeom>
        </p:spPr>
        <p:txBody>
          <a:bodyPr lIns="0" tIns="0" rIns="0" bIns="0" rtlCol="0" anchor="t">
            <a:spAutoFit/>
          </a:bodyPr>
          <a:lstStyle/>
          <a:p>
            <a:pPr algn="ctr">
              <a:lnSpc>
                <a:spcPts val="3711"/>
              </a:lnSpc>
            </a:pPr>
            <a:r>
              <a:rPr lang="en-US" sz="2651" b="1">
                <a:solidFill>
                  <a:srgbClr val="006FC0"/>
                </a:solidFill>
                <a:latin typeface="Noto Serif Bold"/>
                <a:ea typeface="Noto Serif Bold"/>
                <a:cs typeface="Noto Serif Bold"/>
                <a:sym typeface="Noto Serif Bold"/>
              </a:rPr>
              <a:t>Một số giao diện đạt được</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Freeform 3"/>
          <p:cNvSpPr/>
          <p:nvPr/>
        </p:nvSpPr>
        <p:spPr>
          <a:xfrm>
            <a:off x="432996" y="2638613"/>
            <a:ext cx="8192856" cy="4041760"/>
          </a:xfrm>
          <a:custGeom>
            <a:avLst/>
            <a:gdLst/>
            <a:ahLst/>
            <a:cxnLst/>
            <a:rect l="l" t="t" r="r" b="b"/>
            <a:pathLst>
              <a:path w="8192856" h="4041760">
                <a:moveTo>
                  <a:pt x="0" y="0"/>
                </a:moveTo>
                <a:lnTo>
                  <a:pt x="8192855" y="0"/>
                </a:lnTo>
                <a:lnTo>
                  <a:pt x="8192855" y="4041760"/>
                </a:lnTo>
                <a:lnTo>
                  <a:pt x="0" y="4041760"/>
                </a:lnTo>
                <a:lnTo>
                  <a:pt x="0" y="0"/>
                </a:lnTo>
                <a:close/>
              </a:path>
            </a:pathLst>
          </a:custGeom>
          <a:blipFill>
            <a:blip r:embed="rId3"/>
            <a:stretch>
              <a:fillRect t="-1907" r="-915" b="-1907"/>
            </a:stretch>
          </a:blipFill>
        </p:spPr>
      </p:sp>
      <p:sp>
        <p:nvSpPr>
          <p:cNvPr id="4" name="Freeform 4"/>
          <p:cNvSpPr/>
          <p:nvPr/>
        </p:nvSpPr>
        <p:spPr>
          <a:xfrm>
            <a:off x="9755251" y="2638613"/>
            <a:ext cx="8532749" cy="4041760"/>
          </a:xfrm>
          <a:custGeom>
            <a:avLst/>
            <a:gdLst/>
            <a:ahLst/>
            <a:cxnLst/>
            <a:rect l="l" t="t" r="r" b="b"/>
            <a:pathLst>
              <a:path w="8532749" h="4041760">
                <a:moveTo>
                  <a:pt x="0" y="0"/>
                </a:moveTo>
                <a:lnTo>
                  <a:pt x="8532749" y="0"/>
                </a:lnTo>
                <a:lnTo>
                  <a:pt x="8532749" y="4041760"/>
                </a:lnTo>
                <a:lnTo>
                  <a:pt x="0" y="4041760"/>
                </a:lnTo>
                <a:lnTo>
                  <a:pt x="0" y="0"/>
                </a:lnTo>
                <a:close/>
              </a:path>
            </a:pathLst>
          </a:custGeom>
          <a:blipFill>
            <a:blip r:embed="rId4"/>
            <a:stretch>
              <a:fillRect t="-3438" b="-3438"/>
            </a:stretch>
          </a:blipFill>
        </p:spPr>
      </p:sp>
      <p:sp>
        <p:nvSpPr>
          <p:cNvPr id="5" name="Freeform 5"/>
          <p:cNvSpPr/>
          <p:nvPr/>
        </p:nvSpPr>
        <p:spPr>
          <a:xfrm>
            <a:off x="432996" y="6724577"/>
            <a:ext cx="8192856" cy="4409946"/>
          </a:xfrm>
          <a:custGeom>
            <a:avLst/>
            <a:gdLst/>
            <a:ahLst/>
            <a:cxnLst/>
            <a:rect l="l" t="t" r="r" b="b"/>
            <a:pathLst>
              <a:path w="8192856" h="4409946">
                <a:moveTo>
                  <a:pt x="0" y="0"/>
                </a:moveTo>
                <a:lnTo>
                  <a:pt x="8192855" y="0"/>
                </a:lnTo>
                <a:lnTo>
                  <a:pt x="8192855" y="4409946"/>
                </a:lnTo>
                <a:lnTo>
                  <a:pt x="0" y="4409946"/>
                </a:lnTo>
                <a:lnTo>
                  <a:pt x="0" y="0"/>
                </a:lnTo>
                <a:close/>
              </a:path>
            </a:pathLst>
          </a:custGeom>
          <a:blipFill>
            <a:blip r:embed="rId5"/>
            <a:stretch>
              <a:fillRect l="-8289" t="-3508" r="-5495" b="-3508"/>
            </a:stretch>
          </a:blipFill>
        </p:spPr>
      </p:sp>
      <p:sp>
        <p:nvSpPr>
          <p:cNvPr id="6" name="Freeform 6"/>
          <p:cNvSpPr/>
          <p:nvPr/>
        </p:nvSpPr>
        <p:spPr>
          <a:xfrm>
            <a:off x="9755251" y="6724577"/>
            <a:ext cx="8532749" cy="4319704"/>
          </a:xfrm>
          <a:custGeom>
            <a:avLst/>
            <a:gdLst/>
            <a:ahLst/>
            <a:cxnLst/>
            <a:rect l="l" t="t" r="r" b="b"/>
            <a:pathLst>
              <a:path w="8532749" h="4319704">
                <a:moveTo>
                  <a:pt x="0" y="0"/>
                </a:moveTo>
                <a:lnTo>
                  <a:pt x="8532749" y="0"/>
                </a:lnTo>
                <a:lnTo>
                  <a:pt x="8532749" y="4319704"/>
                </a:lnTo>
                <a:lnTo>
                  <a:pt x="0" y="4319704"/>
                </a:lnTo>
                <a:lnTo>
                  <a:pt x="0" y="0"/>
                </a:lnTo>
                <a:close/>
              </a:path>
            </a:pathLst>
          </a:custGeom>
          <a:blipFill>
            <a:blip r:embed="rId6"/>
            <a:stretch>
              <a:fillRect/>
            </a:stretch>
          </a:blipFill>
        </p:spPr>
      </p:sp>
      <p:sp>
        <p:nvSpPr>
          <p:cNvPr id="7" name="TextBox 7"/>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II. PHÂN TÍCH VÀ THIẾT KẾ HỆ THỐNG</a:t>
            </a:r>
          </a:p>
        </p:txBody>
      </p:sp>
      <p:sp>
        <p:nvSpPr>
          <p:cNvPr id="8" name="TextBox 8"/>
          <p:cNvSpPr txBox="1"/>
          <p:nvPr/>
        </p:nvSpPr>
        <p:spPr>
          <a:xfrm>
            <a:off x="432996" y="1639647"/>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2. Thiết kế</a:t>
            </a:r>
          </a:p>
        </p:txBody>
      </p:sp>
      <p:sp>
        <p:nvSpPr>
          <p:cNvPr id="9" name="TextBox 9"/>
          <p:cNvSpPr txBox="1"/>
          <p:nvPr/>
        </p:nvSpPr>
        <p:spPr>
          <a:xfrm>
            <a:off x="2957947" y="1958811"/>
            <a:ext cx="13594607" cy="460678"/>
          </a:xfrm>
          <a:prstGeom prst="rect">
            <a:avLst/>
          </a:prstGeom>
        </p:spPr>
        <p:txBody>
          <a:bodyPr lIns="0" tIns="0" rIns="0" bIns="0" rtlCol="0" anchor="t">
            <a:spAutoFit/>
          </a:bodyPr>
          <a:lstStyle/>
          <a:p>
            <a:pPr algn="ctr">
              <a:lnSpc>
                <a:spcPts val="3711"/>
              </a:lnSpc>
            </a:pPr>
            <a:r>
              <a:rPr lang="en-US" sz="2651" b="1">
                <a:solidFill>
                  <a:srgbClr val="006FC0"/>
                </a:solidFill>
                <a:latin typeface="Noto Serif Bold"/>
                <a:ea typeface="Noto Serif Bold"/>
                <a:cs typeface="Noto Serif Bold"/>
                <a:sym typeface="Noto Serif Bold"/>
              </a:rPr>
              <a:t>Một số giao diện bên phía admin</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TextBox 3"/>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III. KIỂM THỬ HỆ THỐNG</a:t>
            </a:r>
          </a:p>
        </p:txBody>
      </p:sp>
      <p:sp>
        <p:nvSpPr>
          <p:cNvPr id="4" name="TextBox 4"/>
          <p:cNvSpPr txBox="1"/>
          <p:nvPr/>
        </p:nvSpPr>
        <p:spPr>
          <a:xfrm>
            <a:off x="1028700" y="1996439"/>
            <a:ext cx="14662599" cy="1389981"/>
          </a:xfrm>
          <a:prstGeom prst="rect">
            <a:avLst/>
          </a:prstGeom>
        </p:spPr>
        <p:txBody>
          <a:bodyPr lIns="0" tIns="0" rIns="0" bIns="0" rtlCol="0" anchor="t">
            <a:spAutoFit/>
          </a:bodyPr>
          <a:lstStyle/>
          <a:p>
            <a:pPr algn="l">
              <a:lnSpc>
                <a:spcPts val="3711"/>
              </a:lnSpc>
            </a:pPr>
            <a:r>
              <a:rPr lang="en-US" sz="2651" b="1">
                <a:solidFill>
                  <a:srgbClr val="006FC0"/>
                </a:solidFill>
                <a:latin typeface="Noto Serif Bold"/>
                <a:ea typeface="Noto Serif Bold"/>
                <a:cs typeface="Noto Serif Bold"/>
                <a:sym typeface="Noto Serif Bold"/>
              </a:rPr>
              <a:t>Sử dụng kĩ thuật kiểm thử hộp xám: </a:t>
            </a:r>
            <a:r>
              <a:rPr lang="en-US" sz="2651">
                <a:solidFill>
                  <a:srgbClr val="006FC0"/>
                </a:solidFill>
                <a:latin typeface="Noto Serif"/>
                <a:ea typeface="Noto Serif"/>
                <a:cs typeface="Noto Serif"/>
                <a:sym typeface="Noto Serif"/>
              </a:rPr>
              <a:t>Nhằm tìm ra tối đa số lỗi về cấu trúc dữ liệu của hộp trắng cũng như lỗi chức năng của hộp đen.</a:t>
            </a:r>
          </a:p>
          <a:p>
            <a:pPr algn="l">
              <a:lnSpc>
                <a:spcPts val="3711"/>
              </a:lnSpc>
            </a:pPr>
            <a:endParaRPr lang="en-US" sz="2651">
              <a:solidFill>
                <a:srgbClr val="006FC0"/>
              </a:solidFill>
              <a:latin typeface="Noto Serif"/>
              <a:ea typeface="Noto Serif"/>
              <a:cs typeface="Noto Serif"/>
              <a:sym typeface="Noto Serif"/>
            </a:endParaRPr>
          </a:p>
        </p:txBody>
      </p:sp>
      <p:sp>
        <p:nvSpPr>
          <p:cNvPr id="5" name="TextBox 5"/>
          <p:cNvSpPr txBox="1"/>
          <p:nvPr/>
        </p:nvSpPr>
        <p:spPr>
          <a:xfrm>
            <a:off x="1028700" y="3329270"/>
            <a:ext cx="17085315" cy="456531"/>
          </a:xfrm>
          <a:prstGeom prst="rect">
            <a:avLst/>
          </a:prstGeom>
        </p:spPr>
        <p:txBody>
          <a:bodyPr lIns="0" tIns="0" rIns="0" bIns="0" rtlCol="0" anchor="t">
            <a:spAutoFit/>
          </a:bodyPr>
          <a:lstStyle/>
          <a:p>
            <a:pPr algn="l">
              <a:lnSpc>
                <a:spcPts val="3711"/>
              </a:lnSpc>
            </a:pPr>
            <a:r>
              <a:rPr lang="en-US" sz="2651" b="1">
                <a:solidFill>
                  <a:srgbClr val="006FC0"/>
                </a:solidFill>
                <a:latin typeface="Noto Serif Bold"/>
                <a:ea typeface="Noto Serif Bold"/>
                <a:cs typeface="Noto Serif Bold"/>
                <a:sym typeface="Noto Serif Bold"/>
              </a:rPr>
              <a:t>Phân quyền người dùng: </a:t>
            </a:r>
            <a:r>
              <a:rPr lang="en-US" sz="2651">
                <a:solidFill>
                  <a:srgbClr val="006FC0"/>
                </a:solidFill>
                <a:latin typeface="Noto Serif"/>
                <a:ea typeface="Noto Serif"/>
                <a:cs typeface="Noto Serif"/>
                <a:sym typeface="Noto Serif"/>
              </a:rPr>
              <a:t>Hệ thống web khóa học onlide được phân quyền người dùng khá rõ ràng</a:t>
            </a:r>
          </a:p>
        </p:txBody>
      </p:sp>
      <p:sp>
        <p:nvSpPr>
          <p:cNvPr id="6" name="TextBox 6"/>
          <p:cNvSpPr txBox="1"/>
          <p:nvPr/>
        </p:nvSpPr>
        <p:spPr>
          <a:xfrm>
            <a:off x="1028700" y="4390454"/>
            <a:ext cx="14662599" cy="1856706"/>
          </a:xfrm>
          <a:prstGeom prst="rect">
            <a:avLst/>
          </a:prstGeom>
        </p:spPr>
        <p:txBody>
          <a:bodyPr lIns="0" tIns="0" rIns="0" bIns="0" rtlCol="0" anchor="t">
            <a:spAutoFit/>
          </a:bodyPr>
          <a:lstStyle/>
          <a:p>
            <a:pPr algn="l">
              <a:lnSpc>
                <a:spcPts val="3711"/>
              </a:lnSpc>
            </a:pPr>
            <a:r>
              <a:rPr lang="en-US" sz="2651" b="1">
                <a:solidFill>
                  <a:srgbClr val="006FC0"/>
                </a:solidFill>
                <a:latin typeface="Noto Serif Bold"/>
                <a:ea typeface="Noto Serif Bold"/>
                <a:cs typeface="Noto Serif Bold"/>
                <a:sym typeface="Noto Serif Bold"/>
              </a:rPr>
              <a:t>Bảo mật hệ thống: </a:t>
            </a:r>
            <a:r>
              <a:rPr lang="en-US" sz="2651">
                <a:solidFill>
                  <a:srgbClr val="006FC0"/>
                </a:solidFill>
                <a:latin typeface="Noto Serif"/>
                <a:ea typeface="Noto Serif"/>
                <a:cs typeface="Noto Serif"/>
                <a:sym typeface="Noto Serif"/>
              </a:rPr>
              <a:t>Một ai đó biết được đường tới trang quản trị thì cũng không thể can thiệt được vào hệ thống bắt buộc phải đăng nhập mới có thể đăng nhập. Dù đối ai đó biết được đường dẫn url truy cập tới quản lý thì sẽ trả về trang đăng nhập.</a:t>
            </a:r>
          </a:p>
          <a:p>
            <a:pPr algn="l">
              <a:lnSpc>
                <a:spcPts val="3711"/>
              </a:lnSpc>
            </a:pPr>
            <a:endParaRPr lang="en-US" sz="2651">
              <a:solidFill>
                <a:srgbClr val="006FC0"/>
              </a:solidFill>
              <a:latin typeface="Noto Serif"/>
              <a:ea typeface="Noto Serif"/>
              <a:cs typeface="Noto Serif"/>
              <a:sym typeface="Noto Serif"/>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TextBox 3"/>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IV. KẾT LUẬN</a:t>
            </a:r>
          </a:p>
        </p:txBody>
      </p:sp>
      <p:sp>
        <p:nvSpPr>
          <p:cNvPr id="4" name="TextBox 4"/>
          <p:cNvSpPr txBox="1"/>
          <p:nvPr/>
        </p:nvSpPr>
        <p:spPr>
          <a:xfrm>
            <a:off x="432996" y="1374714"/>
            <a:ext cx="2605592" cy="621632"/>
          </a:xfrm>
          <a:prstGeom prst="rect">
            <a:avLst/>
          </a:prstGeom>
        </p:spPr>
        <p:txBody>
          <a:bodyPr lIns="0" tIns="0" rIns="0" bIns="0" rtlCol="0" anchor="t">
            <a:spAutoFit/>
          </a:bodyPr>
          <a:lstStyle/>
          <a:p>
            <a:pPr algn="ctr">
              <a:lnSpc>
                <a:spcPts val="5111"/>
              </a:lnSpc>
            </a:pPr>
            <a:r>
              <a:rPr lang="en-US" sz="3651" b="1">
                <a:solidFill>
                  <a:srgbClr val="006FC0"/>
                </a:solidFill>
                <a:latin typeface="Noto Serif Bold"/>
                <a:ea typeface="Noto Serif Bold"/>
                <a:cs typeface="Noto Serif Bold"/>
                <a:sym typeface="Noto Serif Bold"/>
              </a:rPr>
              <a:t>Đạt được</a:t>
            </a:r>
          </a:p>
        </p:txBody>
      </p:sp>
      <p:sp>
        <p:nvSpPr>
          <p:cNvPr id="5" name="TextBox 5"/>
          <p:cNvSpPr txBox="1"/>
          <p:nvPr/>
        </p:nvSpPr>
        <p:spPr>
          <a:xfrm>
            <a:off x="992272" y="2348770"/>
            <a:ext cx="15934449" cy="2323431"/>
          </a:xfrm>
          <a:prstGeom prst="rect">
            <a:avLst/>
          </a:prstGeom>
        </p:spPr>
        <p:txBody>
          <a:bodyPr lIns="0" tIns="0" rIns="0" bIns="0" rtlCol="0" anchor="t">
            <a:spAutoFit/>
          </a:bodyPr>
          <a:lstStyle/>
          <a:p>
            <a:pPr algn="l">
              <a:lnSpc>
                <a:spcPts val="3711"/>
              </a:lnSpc>
            </a:pPr>
            <a:r>
              <a:rPr lang="en-US" sz="2651" b="1">
                <a:solidFill>
                  <a:srgbClr val="006FC0"/>
                </a:solidFill>
                <a:latin typeface="Noto Serif Bold"/>
                <a:ea typeface="Noto Serif Bold"/>
                <a:cs typeface="Noto Serif Bold"/>
                <a:sym typeface="Noto Serif Bold"/>
              </a:rPr>
              <a:t>➢ Cơ bản đã biết quy trình xây dựng một website và triển khai trên hosting</a:t>
            </a:r>
          </a:p>
          <a:p>
            <a:pPr algn="l">
              <a:lnSpc>
                <a:spcPts val="3711"/>
              </a:lnSpc>
            </a:pPr>
            <a:r>
              <a:rPr lang="en-US" sz="2651" b="1">
                <a:solidFill>
                  <a:srgbClr val="006FC0"/>
                </a:solidFill>
                <a:latin typeface="Noto Serif Bold"/>
                <a:ea typeface="Noto Serif Bold"/>
                <a:cs typeface="Noto Serif Bold"/>
                <a:sym typeface="Noto Serif Bold"/>
              </a:rPr>
              <a:t>➢ Được tiếp cận và làm những sản phẩm thực tế và rút được những kinh nghiệm cho bản thân sau này tiếp tục theo nghề</a:t>
            </a:r>
          </a:p>
          <a:p>
            <a:pPr algn="l">
              <a:lnSpc>
                <a:spcPts val="3711"/>
              </a:lnSpc>
            </a:pPr>
            <a:r>
              <a:rPr lang="en-US" sz="2651" b="1">
                <a:solidFill>
                  <a:srgbClr val="006FC0"/>
                </a:solidFill>
                <a:latin typeface="Noto Serif Bold"/>
                <a:ea typeface="Noto Serif Bold"/>
                <a:cs typeface="Noto Serif Bold"/>
                <a:sym typeface="Noto Serif Bold"/>
              </a:rPr>
              <a:t>➢ Được rèn luyện và nâng cao khả năng lập trình</a:t>
            </a:r>
          </a:p>
          <a:p>
            <a:pPr algn="l">
              <a:lnSpc>
                <a:spcPts val="3711"/>
              </a:lnSpc>
            </a:pPr>
            <a:r>
              <a:rPr lang="en-US" sz="2651" b="1">
                <a:solidFill>
                  <a:srgbClr val="006FC0"/>
                </a:solidFill>
                <a:latin typeface="Noto Serif Bold"/>
                <a:ea typeface="Noto Serif Bold"/>
                <a:cs typeface="Noto Serif Bold"/>
                <a:sym typeface="Noto Serif Bold"/>
              </a:rPr>
              <a:t>➢ Kỹ năng làm việc nhóm và quản lý dự án</a:t>
            </a:r>
          </a:p>
        </p:txBody>
      </p:sp>
      <p:sp>
        <p:nvSpPr>
          <p:cNvPr id="6" name="TextBox 6"/>
          <p:cNvSpPr txBox="1"/>
          <p:nvPr/>
        </p:nvSpPr>
        <p:spPr>
          <a:xfrm>
            <a:off x="659693" y="5015101"/>
            <a:ext cx="2046654" cy="621632"/>
          </a:xfrm>
          <a:prstGeom prst="rect">
            <a:avLst/>
          </a:prstGeom>
        </p:spPr>
        <p:txBody>
          <a:bodyPr lIns="0" tIns="0" rIns="0" bIns="0" rtlCol="0" anchor="t">
            <a:spAutoFit/>
          </a:bodyPr>
          <a:lstStyle/>
          <a:p>
            <a:pPr algn="ctr">
              <a:lnSpc>
                <a:spcPts val="5111"/>
              </a:lnSpc>
            </a:pPr>
            <a:r>
              <a:rPr lang="en-US" sz="3651" b="1">
                <a:solidFill>
                  <a:srgbClr val="006FC0"/>
                </a:solidFill>
                <a:latin typeface="Noto Serif Bold"/>
                <a:ea typeface="Noto Serif Bold"/>
                <a:cs typeface="Noto Serif Bold"/>
                <a:sym typeface="Noto Serif Bold"/>
              </a:rPr>
              <a:t>Hạn chế</a:t>
            </a:r>
          </a:p>
        </p:txBody>
      </p:sp>
      <p:sp>
        <p:nvSpPr>
          <p:cNvPr id="7" name="TextBox 7"/>
          <p:cNvSpPr txBox="1"/>
          <p:nvPr/>
        </p:nvSpPr>
        <p:spPr>
          <a:xfrm>
            <a:off x="1138418" y="5989158"/>
            <a:ext cx="16599607" cy="2323431"/>
          </a:xfrm>
          <a:prstGeom prst="rect">
            <a:avLst/>
          </a:prstGeom>
        </p:spPr>
        <p:txBody>
          <a:bodyPr lIns="0" tIns="0" rIns="0" bIns="0" rtlCol="0" anchor="t">
            <a:spAutoFit/>
          </a:bodyPr>
          <a:lstStyle/>
          <a:p>
            <a:pPr algn="l">
              <a:lnSpc>
                <a:spcPts val="3711"/>
              </a:lnSpc>
            </a:pPr>
            <a:r>
              <a:rPr lang="en-US" sz="2651" b="1">
                <a:solidFill>
                  <a:srgbClr val="006FC0"/>
                </a:solidFill>
                <a:latin typeface="Noto Serif Bold"/>
                <a:ea typeface="Noto Serif Bold"/>
                <a:cs typeface="Noto Serif Bold"/>
                <a:sym typeface="Noto Serif Bold"/>
              </a:rPr>
              <a:t>➢ Kiến thức còn hạn hẹp</a:t>
            </a:r>
          </a:p>
          <a:p>
            <a:pPr algn="l">
              <a:lnSpc>
                <a:spcPts val="3711"/>
              </a:lnSpc>
            </a:pPr>
            <a:r>
              <a:rPr lang="en-US" sz="2651" b="1">
                <a:solidFill>
                  <a:srgbClr val="006FC0"/>
                </a:solidFill>
                <a:latin typeface="Noto Serif Bold"/>
                <a:ea typeface="Noto Serif Bold"/>
                <a:cs typeface="Noto Serif Bold"/>
                <a:sym typeface="Noto Serif Bold"/>
              </a:rPr>
              <a:t>➢ Chưa hoàn thiện hệ thống: </a:t>
            </a:r>
            <a:r>
              <a:rPr lang="en-US" sz="2651">
                <a:solidFill>
                  <a:srgbClr val="006FC0"/>
                </a:solidFill>
                <a:latin typeface="Noto Serif"/>
                <a:ea typeface="Noto Serif"/>
                <a:cs typeface="Noto Serif"/>
                <a:sym typeface="Noto Serif"/>
              </a:rPr>
              <a:t>Mặc dù đã triển khai được các tính năng cơ bản, hệ thống vẫn chưa hoàn thiện 100%. Còn một số tính năng phụ và yêu cầu cần được bổ sung, như hệ thống thông báo, quản lý tiến độ học viên, và các tính năng nâng cao.</a:t>
            </a:r>
          </a:p>
          <a:p>
            <a:pPr algn="l">
              <a:lnSpc>
                <a:spcPts val="3711"/>
              </a:lnSpc>
            </a:pPr>
            <a:endParaRPr lang="en-US" sz="2651">
              <a:solidFill>
                <a:srgbClr val="006FC0"/>
              </a:solidFill>
              <a:latin typeface="Noto Serif"/>
              <a:ea typeface="Noto Serif"/>
              <a:cs typeface="Noto Serif"/>
              <a:sym typeface="Noto Serif"/>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TextBox 3"/>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IV. KẾT LUẬN</a:t>
            </a:r>
          </a:p>
        </p:txBody>
      </p:sp>
      <p:sp>
        <p:nvSpPr>
          <p:cNvPr id="4" name="TextBox 4"/>
          <p:cNvSpPr txBox="1"/>
          <p:nvPr/>
        </p:nvSpPr>
        <p:spPr>
          <a:xfrm>
            <a:off x="-690338" y="1780801"/>
            <a:ext cx="7170984" cy="679450"/>
          </a:xfrm>
          <a:prstGeom prst="rect">
            <a:avLst/>
          </a:prstGeom>
        </p:spPr>
        <p:txBody>
          <a:bodyPr lIns="0" tIns="0" rIns="0" bIns="0" rtlCol="0" anchor="t">
            <a:spAutoFit/>
          </a:bodyPr>
          <a:lstStyle/>
          <a:p>
            <a:pPr algn="ctr">
              <a:lnSpc>
                <a:spcPts val="5599"/>
              </a:lnSpc>
            </a:pPr>
            <a:r>
              <a:rPr lang="en-US" sz="3999" b="1">
                <a:solidFill>
                  <a:srgbClr val="006FC0"/>
                </a:solidFill>
                <a:latin typeface="Noto Serif Bold"/>
                <a:ea typeface="Noto Serif Bold"/>
                <a:cs typeface="Noto Serif Bold"/>
                <a:sym typeface="Noto Serif Bold"/>
              </a:rPr>
              <a:t>Hướng phát triển</a:t>
            </a:r>
          </a:p>
        </p:txBody>
      </p:sp>
      <p:sp>
        <p:nvSpPr>
          <p:cNvPr id="5" name="TextBox 5"/>
          <p:cNvSpPr txBox="1"/>
          <p:nvPr/>
        </p:nvSpPr>
        <p:spPr>
          <a:xfrm>
            <a:off x="1028700" y="3088901"/>
            <a:ext cx="15332978" cy="3181350"/>
          </a:xfrm>
          <a:prstGeom prst="rect">
            <a:avLst/>
          </a:prstGeom>
        </p:spPr>
        <p:txBody>
          <a:bodyPr lIns="0" tIns="0" rIns="0" bIns="0" rtlCol="0" anchor="t">
            <a:spAutoFit/>
          </a:bodyPr>
          <a:lstStyle/>
          <a:p>
            <a:pPr algn="l">
              <a:lnSpc>
                <a:spcPts val="4200"/>
              </a:lnSpc>
            </a:pPr>
            <a:r>
              <a:rPr lang="en-US" sz="3000" b="1">
                <a:solidFill>
                  <a:srgbClr val="006FC0"/>
                </a:solidFill>
                <a:latin typeface="Noto Serif Bold"/>
                <a:ea typeface="Noto Serif Bold"/>
                <a:cs typeface="Noto Serif Bold"/>
                <a:sym typeface="Noto Serif Bold"/>
              </a:rPr>
              <a:t>➢ Phát triển và mở rộng dự án: </a:t>
            </a:r>
            <a:r>
              <a:rPr lang="en-US" sz="3000">
                <a:solidFill>
                  <a:srgbClr val="006FC0"/>
                </a:solidFill>
                <a:latin typeface="Noto Serif"/>
                <a:ea typeface="Noto Serif"/>
                <a:cs typeface="Noto Serif"/>
                <a:sym typeface="Noto Serif"/>
              </a:rPr>
              <a:t>Tiếp tục phát triển trên hosting và hoàn thiện các tính năng còn thiếu.</a:t>
            </a:r>
          </a:p>
          <a:p>
            <a:pPr algn="l">
              <a:lnSpc>
                <a:spcPts val="4200"/>
              </a:lnSpc>
            </a:pPr>
            <a:r>
              <a:rPr lang="en-US" sz="3000" b="1">
                <a:solidFill>
                  <a:srgbClr val="006FC0"/>
                </a:solidFill>
                <a:latin typeface="Noto Serif Bold"/>
                <a:ea typeface="Noto Serif Bold"/>
                <a:cs typeface="Noto Serif Bold"/>
                <a:sym typeface="Noto Serif Bold"/>
              </a:rPr>
              <a:t>➢ Cải thiện bảo mật hệ thống: </a:t>
            </a:r>
            <a:r>
              <a:rPr lang="en-US" sz="3000">
                <a:solidFill>
                  <a:srgbClr val="006FC0"/>
                </a:solidFill>
                <a:latin typeface="Noto Serif"/>
                <a:ea typeface="Noto Serif"/>
                <a:cs typeface="Noto Serif"/>
                <a:sym typeface="Noto Serif"/>
              </a:rPr>
              <a:t>Tiến hành kiểm duyệt các vấn đề bảo mật một cách nghiêm ngặt hơn.</a:t>
            </a:r>
          </a:p>
          <a:p>
            <a:pPr algn="l">
              <a:lnSpc>
                <a:spcPts val="4200"/>
              </a:lnSpc>
            </a:pPr>
            <a:r>
              <a:rPr lang="en-US" sz="3000" b="1">
                <a:solidFill>
                  <a:srgbClr val="006FC0"/>
                </a:solidFill>
                <a:latin typeface="Noto Serif Bold"/>
                <a:ea typeface="Noto Serif Bold"/>
                <a:cs typeface="Noto Serif Bold"/>
                <a:sym typeface="Noto Serif Bold"/>
              </a:rPr>
              <a:t>➢ Tối ưu hóa truy vấn SQL và nâng cao hiệu suất.</a:t>
            </a:r>
          </a:p>
          <a:p>
            <a:pPr algn="l">
              <a:lnSpc>
                <a:spcPts val="4200"/>
              </a:lnSpc>
            </a:pPr>
            <a:endParaRPr lang="en-US" sz="3000" b="1">
              <a:solidFill>
                <a:srgbClr val="006FC0"/>
              </a:solidFill>
              <a:latin typeface="Noto Serif Bold"/>
              <a:ea typeface="Noto Serif Bold"/>
              <a:cs typeface="Noto Serif Bold"/>
              <a:sym typeface="Noto Serif Bold"/>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7998" cy="10286997"/>
          </a:xfrm>
          <a:custGeom>
            <a:avLst/>
            <a:gdLst/>
            <a:ahLst/>
            <a:cxnLst/>
            <a:rect l="l" t="t" r="r" b="b"/>
            <a:pathLst>
              <a:path w="18287998" h="10286997">
                <a:moveTo>
                  <a:pt x="0" y="0"/>
                </a:moveTo>
                <a:lnTo>
                  <a:pt x="18287998" y="0"/>
                </a:lnTo>
                <a:lnTo>
                  <a:pt x="18287998" y="10286997"/>
                </a:lnTo>
                <a:lnTo>
                  <a:pt x="0" y="10286997"/>
                </a:lnTo>
                <a:lnTo>
                  <a:pt x="0" y="0"/>
                </a:lnTo>
                <a:close/>
              </a:path>
            </a:pathLst>
          </a:custGeom>
          <a:blipFill>
            <a:blip r:embed="rId2"/>
            <a:stretch>
              <a:fillRect l="-20" r="-20"/>
            </a:stretch>
          </a:blipFill>
        </p:spPr>
      </p:sp>
      <p:sp>
        <p:nvSpPr>
          <p:cNvPr id="3" name="Freeform 3"/>
          <p:cNvSpPr/>
          <p:nvPr/>
        </p:nvSpPr>
        <p:spPr>
          <a:xfrm>
            <a:off x="5448681" y="3116960"/>
            <a:ext cx="7390638" cy="705229"/>
          </a:xfrm>
          <a:custGeom>
            <a:avLst/>
            <a:gdLst/>
            <a:ahLst/>
            <a:cxnLst/>
            <a:rect l="l" t="t" r="r" b="b"/>
            <a:pathLst>
              <a:path w="7390638" h="705229">
                <a:moveTo>
                  <a:pt x="0" y="0"/>
                </a:moveTo>
                <a:lnTo>
                  <a:pt x="7390638" y="0"/>
                </a:lnTo>
                <a:lnTo>
                  <a:pt x="7390638" y="705229"/>
                </a:lnTo>
                <a:lnTo>
                  <a:pt x="0" y="705229"/>
                </a:lnTo>
                <a:lnTo>
                  <a:pt x="0" y="0"/>
                </a:lnTo>
                <a:close/>
              </a:path>
            </a:pathLst>
          </a:custGeom>
          <a:blipFill>
            <a:blip r:embed="rId3"/>
            <a:stretch>
              <a:fillRect l="-286" r="-286"/>
            </a:stretch>
          </a:blipFill>
        </p:spPr>
      </p:sp>
      <p:sp>
        <p:nvSpPr>
          <p:cNvPr id="4" name="Freeform 4"/>
          <p:cNvSpPr/>
          <p:nvPr/>
        </p:nvSpPr>
        <p:spPr>
          <a:xfrm>
            <a:off x="6031611" y="564640"/>
            <a:ext cx="6224778" cy="2552319"/>
          </a:xfrm>
          <a:custGeom>
            <a:avLst/>
            <a:gdLst/>
            <a:ahLst/>
            <a:cxnLst/>
            <a:rect l="l" t="t" r="r" b="b"/>
            <a:pathLst>
              <a:path w="6224778" h="2552319">
                <a:moveTo>
                  <a:pt x="0" y="0"/>
                </a:moveTo>
                <a:lnTo>
                  <a:pt x="6224778" y="0"/>
                </a:lnTo>
                <a:lnTo>
                  <a:pt x="6224778" y="2552319"/>
                </a:lnTo>
                <a:lnTo>
                  <a:pt x="0" y="2552319"/>
                </a:lnTo>
                <a:lnTo>
                  <a:pt x="0" y="0"/>
                </a:lnTo>
                <a:close/>
              </a:path>
            </a:pathLst>
          </a:custGeom>
          <a:blipFill>
            <a:blip r:embed="rId4"/>
            <a:stretch>
              <a:fillRect t="-14" b="-14"/>
            </a:stretch>
          </a:blipFill>
        </p:spPr>
      </p:sp>
      <p:sp>
        <p:nvSpPr>
          <p:cNvPr id="5" name="TextBox 5"/>
          <p:cNvSpPr txBox="1"/>
          <p:nvPr/>
        </p:nvSpPr>
        <p:spPr>
          <a:xfrm>
            <a:off x="4044315" y="3692016"/>
            <a:ext cx="10202226" cy="2350452"/>
          </a:xfrm>
          <a:prstGeom prst="rect">
            <a:avLst/>
          </a:prstGeom>
        </p:spPr>
        <p:txBody>
          <a:bodyPr lIns="0" tIns="0" rIns="0" bIns="0" rtlCol="0" anchor="t">
            <a:spAutoFit/>
          </a:bodyPr>
          <a:lstStyle/>
          <a:p>
            <a:pPr algn="l">
              <a:lnSpc>
                <a:spcPts val="16200"/>
              </a:lnSpc>
            </a:pPr>
            <a:r>
              <a:rPr lang="en-US" sz="13500" b="1">
                <a:solidFill>
                  <a:srgbClr val="FFFFFF"/>
                </a:solidFill>
                <a:latin typeface="Arial Bold"/>
                <a:ea typeface="Arial Bold"/>
                <a:cs typeface="Arial Bold"/>
                <a:sym typeface="Arial Bold"/>
              </a:rPr>
              <a:t>THANK YOU</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TextBox 3"/>
          <p:cNvSpPr txBox="1"/>
          <p:nvPr/>
        </p:nvSpPr>
        <p:spPr>
          <a:xfrm>
            <a:off x="3660556" y="390906"/>
            <a:ext cx="13172123" cy="914400"/>
          </a:xfrm>
          <a:prstGeom prst="rect">
            <a:avLst/>
          </a:prstGeom>
        </p:spPr>
        <p:txBody>
          <a:bodyPr lIns="0" tIns="0" rIns="0" bIns="0" rtlCol="0" anchor="t">
            <a:spAutoFit/>
          </a:bodyPr>
          <a:lstStyle/>
          <a:p>
            <a:pPr algn="l">
              <a:lnSpc>
                <a:spcPts val="7200"/>
              </a:lnSpc>
            </a:pPr>
            <a:r>
              <a:rPr lang="en-US" sz="6000" b="1" spc="-15">
                <a:solidFill>
                  <a:srgbClr val="006FC0"/>
                </a:solidFill>
                <a:latin typeface="Noto Serif Bold"/>
                <a:ea typeface="Noto Serif Bold"/>
                <a:cs typeface="Noto Serif Bold"/>
                <a:sym typeface="Noto Serif Bold"/>
              </a:rPr>
              <a:t>NỘI DUNG</a:t>
            </a:r>
          </a:p>
        </p:txBody>
      </p:sp>
      <p:sp>
        <p:nvSpPr>
          <p:cNvPr id="4" name="TextBox 4"/>
          <p:cNvSpPr txBox="1"/>
          <p:nvPr/>
        </p:nvSpPr>
        <p:spPr>
          <a:xfrm>
            <a:off x="1761348" y="2530664"/>
            <a:ext cx="14231323" cy="3597471"/>
          </a:xfrm>
          <a:prstGeom prst="rect">
            <a:avLst/>
          </a:prstGeom>
        </p:spPr>
        <p:txBody>
          <a:bodyPr lIns="0" tIns="0" rIns="0" bIns="0" rtlCol="0" anchor="t">
            <a:spAutoFit/>
          </a:bodyPr>
          <a:lstStyle/>
          <a:p>
            <a:pPr algn="l">
              <a:lnSpc>
                <a:spcPts val="7143"/>
              </a:lnSpc>
            </a:pPr>
            <a:r>
              <a:rPr lang="en-US" sz="5102" b="1">
                <a:solidFill>
                  <a:srgbClr val="006FC0"/>
                </a:solidFill>
                <a:latin typeface="Noto Serif Bold"/>
                <a:ea typeface="Noto Serif Bold"/>
                <a:cs typeface="Noto Serif Bold"/>
                <a:sym typeface="Noto Serif Bold"/>
              </a:rPr>
              <a:t>I. TỔNG QUAN VỀ ĐỀ TÀI</a:t>
            </a:r>
          </a:p>
          <a:p>
            <a:pPr algn="l">
              <a:lnSpc>
                <a:spcPts val="7143"/>
              </a:lnSpc>
            </a:pPr>
            <a:r>
              <a:rPr lang="en-US" sz="5102" b="1">
                <a:solidFill>
                  <a:srgbClr val="006FC0"/>
                </a:solidFill>
                <a:latin typeface="Noto Serif Bold"/>
                <a:ea typeface="Noto Serif Bold"/>
                <a:cs typeface="Noto Serif Bold"/>
                <a:sym typeface="Noto Serif Bold"/>
              </a:rPr>
              <a:t>II. PHÂN TÍCH THIẾT KẾ HỆ THỐNG</a:t>
            </a:r>
          </a:p>
          <a:p>
            <a:pPr algn="l">
              <a:lnSpc>
                <a:spcPts val="7143"/>
              </a:lnSpc>
            </a:pPr>
            <a:r>
              <a:rPr lang="en-US" sz="5102" b="1">
                <a:solidFill>
                  <a:srgbClr val="006FC0"/>
                </a:solidFill>
                <a:latin typeface="Noto Serif Bold"/>
                <a:ea typeface="Noto Serif Bold"/>
                <a:cs typeface="Noto Serif Bold"/>
                <a:sym typeface="Noto Serif Bold"/>
              </a:rPr>
              <a:t>III. TRIỂN KHAI VÀ ĐÁNH GIÁ HỆ THỐNG</a:t>
            </a:r>
          </a:p>
          <a:p>
            <a:pPr algn="l">
              <a:lnSpc>
                <a:spcPts val="7143"/>
              </a:lnSpc>
            </a:pPr>
            <a:r>
              <a:rPr lang="en-US" sz="5102" b="1">
                <a:solidFill>
                  <a:srgbClr val="006FC0"/>
                </a:solidFill>
                <a:latin typeface="Noto Serif Bold"/>
                <a:ea typeface="Noto Serif Bold"/>
                <a:cs typeface="Noto Serif Bold"/>
                <a:sym typeface="Noto Serif Bold"/>
              </a:rPr>
              <a:t>IV. KẾT LUẬN VÀ HƯỚNG PHÁT TRIỂN</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TextBox 3"/>
          <p:cNvSpPr txBox="1"/>
          <p:nvPr/>
        </p:nvSpPr>
        <p:spPr>
          <a:xfrm>
            <a:off x="432996" y="252603"/>
            <a:ext cx="13172123" cy="914400"/>
          </a:xfrm>
          <a:prstGeom prst="rect">
            <a:avLst/>
          </a:prstGeom>
        </p:spPr>
        <p:txBody>
          <a:bodyPr lIns="0" tIns="0" rIns="0" bIns="0" rtlCol="0" anchor="t">
            <a:spAutoFit/>
          </a:bodyPr>
          <a:lstStyle/>
          <a:p>
            <a:pPr algn="l">
              <a:lnSpc>
                <a:spcPts val="7200"/>
              </a:lnSpc>
            </a:pPr>
            <a:r>
              <a:rPr lang="en-US" sz="6000" b="1" spc="-15">
                <a:solidFill>
                  <a:srgbClr val="006FC0"/>
                </a:solidFill>
                <a:latin typeface="Noto Serif Bold"/>
                <a:ea typeface="Noto Serif Bold"/>
                <a:cs typeface="Noto Serif Bold"/>
                <a:sym typeface="Noto Serif Bold"/>
              </a:rPr>
              <a:t>I. TỔNG QUAN VỀ ĐỀ TÀI</a:t>
            </a:r>
          </a:p>
        </p:txBody>
      </p:sp>
      <p:sp>
        <p:nvSpPr>
          <p:cNvPr id="4" name="TextBox 4"/>
          <p:cNvSpPr txBox="1"/>
          <p:nvPr/>
        </p:nvSpPr>
        <p:spPr>
          <a:xfrm>
            <a:off x="1028700" y="1329455"/>
            <a:ext cx="4747498" cy="621537"/>
          </a:xfrm>
          <a:prstGeom prst="rect">
            <a:avLst/>
          </a:prstGeom>
        </p:spPr>
        <p:txBody>
          <a:bodyPr lIns="0" tIns="0" rIns="0" bIns="0" rtlCol="0" anchor="t">
            <a:spAutoFit/>
          </a:bodyPr>
          <a:lstStyle/>
          <a:p>
            <a:pPr algn="ctr">
              <a:lnSpc>
                <a:spcPts val="5117"/>
              </a:lnSpc>
            </a:pPr>
            <a:r>
              <a:rPr lang="en-US" sz="3655" b="1">
                <a:solidFill>
                  <a:srgbClr val="006FC0"/>
                </a:solidFill>
                <a:latin typeface="Noto Serif Bold"/>
                <a:ea typeface="Noto Serif Bold"/>
                <a:cs typeface="Noto Serif Bold"/>
                <a:sym typeface="Noto Serif Bold"/>
              </a:rPr>
              <a:t>LÝ DO CHỌN ĐỀ TÀI</a:t>
            </a:r>
          </a:p>
        </p:txBody>
      </p:sp>
      <p:sp>
        <p:nvSpPr>
          <p:cNvPr id="5" name="TextBox 5"/>
          <p:cNvSpPr txBox="1"/>
          <p:nvPr/>
        </p:nvSpPr>
        <p:spPr>
          <a:xfrm>
            <a:off x="1028700" y="2122969"/>
            <a:ext cx="15921908" cy="3723189"/>
          </a:xfrm>
          <a:prstGeom prst="rect">
            <a:avLst/>
          </a:prstGeom>
        </p:spPr>
        <p:txBody>
          <a:bodyPr lIns="0" tIns="0" rIns="0" bIns="0" rtlCol="0" anchor="t">
            <a:spAutoFit/>
          </a:bodyPr>
          <a:lstStyle/>
          <a:p>
            <a:pPr algn="l">
              <a:lnSpc>
                <a:spcPts val="3734"/>
              </a:lnSpc>
            </a:pPr>
            <a:r>
              <a:rPr lang="en-US" sz="2667">
                <a:solidFill>
                  <a:srgbClr val="006FC0"/>
                </a:solidFill>
                <a:latin typeface="Noto Serif"/>
                <a:ea typeface="Noto Serif"/>
                <a:cs typeface="Noto Serif"/>
                <a:sym typeface="Noto Serif"/>
              </a:rPr>
              <a:t>Trong bối cảnh chuyển đổi số diễn ra mạnh mẽ, giáo dục đang trở thành một trong những lĩnh vực chịu ảnh hưởng lớn từ sự phát triển của công nghệ thông tin.</a:t>
            </a:r>
          </a:p>
          <a:p>
            <a:pPr algn="l">
              <a:lnSpc>
                <a:spcPts val="3734"/>
              </a:lnSpc>
            </a:pPr>
            <a:r>
              <a:rPr lang="en-US" sz="2667">
                <a:solidFill>
                  <a:srgbClr val="006FC0"/>
                </a:solidFill>
                <a:latin typeface="Noto Serif"/>
                <a:ea typeface="Noto Serif"/>
                <a:cs typeface="Noto Serif"/>
                <a:sym typeface="Noto Serif"/>
              </a:rPr>
              <a:t>➢ Việc xây dựng và triển khai các hệ thống quản lý học tập trực tuyến (LMS - Learning Management System) không chỉ đáp ứng nhu cầu học tập linh hoạt mà còn nâng cao hiệu quả quản lý, tối ưu hóa nguồn lực và mở rộng cơ hội tiếp cận giáo dục cho mọi đối tượng.</a:t>
            </a:r>
          </a:p>
          <a:p>
            <a:pPr algn="l">
              <a:lnSpc>
                <a:spcPts val="3734"/>
              </a:lnSpc>
            </a:pPr>
            <a:r>
              <a:rPr lang="en-US" sz="2667">
                <a:solidFill>
                  <a:srgbClr val="006FC0"/>
                </a:solidFill>
                <a:latin typeface="Noto Serif"/>
                <a:ea typeface="Noto Serif"/>
                <a:cs typeface="Noto Serif"/>
                <a:sym typeface="Noto Serif"/>
              </a:rPr>
              <a:t>➢ Góp phần quan trọng trong việc đảm bảo chất lượng đào tạo và trải nghiệm học tập của người dùng.</a:t>
            </a:r>
          </a:p>
          <a:p>
            <a:pPr algn="l">
              <a:lnSpc>
                <a:spcPts val="3734"/>
              </a:lnSpc>
            </a:pPr>
            <a:r>
              <a:rPr lang="en-US" sz="2667">
                <a:solidFill>
                  <a:srgbClr val="006FC0"/>
                </a:solidFill>
                <a:latin typeface="Noto Serif"/>
                <a:ea typeface="Noto Serif"/>
                <a:cs typeface="Noto Serif"/>
                <a:sym typeface="Noto Serif"/>
              </a:rPr>
              <a:t>➔ Vì vậy, Việc xây dựng web thuê xe để giải quyết vấn đề trên</a:t>
            </a:r>
          </a:p>
        </p:txBody>
      </p:sp>
      <p:sp>
        <p:nvSpPr>
          <p:cNvPr id="6" name="TextBox 6"/>
          <p:cNvSpPr txBox="1"/>
          <p:nvPr/>
        </p:nvSpPr>
        <p:spPr>
          <a:xfrm>
            <a:off x="1028700" y="6008083"/>
            <a:ext cx="15155145" cy="3769326"/>
          </a:xfrm>
          <a:prstGeom prst="rect">
            <a:avLst/>
          </a:prstGeom>
        </p:spPr>
        <p:txBody>
          <a:bodyPr lIns="0" tIns="0" rIns="0" bIns="0" rtlCol="0" anchor="t">
            <a:spAutoFit/>
          </a:bodyPr>
          <a:lstStyle/>
          <a:p>
            <a:pPr algn="l">
              <a:lnSpc>
                <a:spcPts val="5041"/>
              </a:lnSpc>
            </a:pPr>
            <a:r>
              <a:rPr lang="en-US" sz="3601" b="1">
                <a:solidFill>
                  <a:srgbClr val="006FC0"/>
                </a:solidFill>
                <a:latin typeface="Noto Serif Bold"/>
                <a:ea typeface="Noto Serif Bold"/>
                <a:cs typeface="Noto Serif Bold"/>
                <a:sym typeface="Noto Serif Bold"/>
              </a:rPr>
              <a:t>CÁC VẤN ĐỀ CỦA BÀI TOÁN:</a:t>
            </a:r>
          </a:p>
          <a:p>
            <a:pPr algn="l">
              <a:lnSpc>
                <a:spcPts val="3221"/>
              </a:lnSpc>
            </a:pPr>
            <a:endParaRPr lang="en-US" sz="3601" b="1">
              <a:solidFill>
                <a:srgbClr val="006FC0"/>
              </a:solidFill>
              <a:latin typeface="Noto Serif Bold"/>
              <a:ea typeface="Noto Serif Bold"/>
              <a:cs typeface="Noto Serif Bold"/>
              <a:sym typeface="Noto Serif Bold"/>
            </a:endParaRPr>
          </a:p>
          <a:p>
            <a:pPr algn="l">
              <a:lnSpc>
                <a:spcPts val="3641"/>
              </a:lnSpc>
            </a:pPr>
            <a:r>
              <a:rPr lang="en-US" sz="2601">
                <a:solidFill>
                  <a:srgbClr val="006FC0"/>
                </a:solidFill>
                <a:latin typeface="Noto Serif"/>
                <a:ea typeface="Noto Serif"/>
                <a:cs typeface="Noto Serif"/>
                <a:sym typeface="Noto Serif"/>
              </a:rPr>
              <a:t>✓ Giao diện website cần phải trực quan, dễ dùng, phải đảm bảo được dấu ấn cho học sinh khi trải nghiệm.</a:t>
            </a:r>
          </a:p>
          <a:p>
            <a:pPr algn="l">
              <a:lnSpc>
                <a:spcPts val="3641"/>
              </a:lnSpc>
            </a:pPr>
            <a:r>
              <a:rPr lang="en-US" sz="2601">
                <a:solidFill>
                  <a:srgbClr val="006FC0"/>
                </a:solidFill>
                <a:latin typeface="Noto Serif"/>
                <a:ea typeface="Noto Serif"/>
                <a:cs typeface="Noto Serif"/>
                <a:sym typeface="Noto Serif"/>
              </a:rPr>
              <a:t>✓ Hệ thống cần phải đảm bảo tính bảo mật và an toàn của hệ thống và của người dùng</a:t>
            </a:r>
          </a:p>
          <a:p>
            <a:pPr algn="l">
              <a:lnSpc>
                <a:spcPts val="3641"/>
              </a:lnSpc>
            </a:pPr>
            <a:r>
              <a:rPr lang="en-US" sz="2601">
                <a:solidFill>
                  <a:srgbClr val="006FC0"/>
                </a:solidFill>
                <a:latin typeface="Noto Serif"/>
                <a:ea typeface="Noto Serif"/>
                <a:cs typeface="Noto Serif"/>
                <a:sym typeface="Noto Serif"/>
              </a:rPr>
              <a:t>✓ Hệ thống cần phải tích hợp được tính năng tương thích các thiết bị. Vì hiện nay số lượng các thiết bị truy cập internet là rất nhiều với nhiều kích thước màn hình khác nhau</a:t>
            </a:r>
          </a:p>
          <a:p>
            <a:pPr algn="l">
              <a:lnSpc>
                <a:spcPts val="3641"/>
              </a:lnSpc>
            </a:pPr>
            <a:r>
              <a:rPr lang="en-US" sz="2601">
                <a:solidFill>
                  <a:srgbClr val="006FC0"/>
                </a:solidFill>
                <a:latin typeface="Noto Serif"/>
                <a:ea typeface="Noto Serif"/>
                <a:cs typeface="Noto Serif"/>
                <a:sym typeface="Noto Serif"/>
              </a:rPr>
              <a:t>✓ Hệ thống cần phải tải nhanh và tối ưu</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TextBox 3"/>
          <p:cNvSpPr txBox="1"/>
          <p:nvPr/>
        </p:nvSpPr>
        <p:spPr>
          <a:xfrm>
            <a:off x="432996" y="252603"/>
            <a:ext cx="13172123" cy="914400"/>
          </a:xfrm>
          <a:prstGeom prst="rect">
            <a:avLst/>
          </a:prstGeom>
        </p:spPr>
        <p:txBody>
          <a:bodyPr lIns="0" tIns="0" rIns="0" bIns="0" rtlCol="0" anchor="t">
            <a:spAutoFit/>
          </a:bodyPr>
          <a:lstStyle/>
          <a:p>
            <a:pPr algn="l">
              <a:lnSpc>
                <a:spcPts val="7200"/>
              </a:lnSpc>
            </a:pPr>
            <a:r>
              <a:rPr lang="en-US" sz="6000" b="1" spc="-15">
                <a:solidFill>
                  <a:srgbClr val="006FC0"/>
                </a:solidFill>
                <a:latin typeface="Noto Serif Bold"/>
                <a:ea typeface="Noto Serif Bold"/>
                <a:cs typeface="Noto Serif Bold"/>
                <a:sym typeface="Noto Serif Bold"/>
              </a:rPr>
              <a:t>I. TỔNG QUAN VỀ ĐỀ TÀI</a:t>
            </a:r>
          </a:p>
        </p:txBody>
      </p:sp>
      <p:sp>
        <p:nvSpPr>
          <p:cNvPr id="4" name="TextBox 4"/>
          <p:cNvSpPr txBox="1"/>
          <p:nvPr/>
        </p:nvSpPr>
        <p:spPr>
          <a:xfrm>
            <a:off x="385495" y="1608116"/>
            <a:ext cx="3256479" cy="819658"/>
          </a:xfrm>
          <a:prstGeom prst="rect">
            <a:avLst/>
          </a:prstGeom>
        </p:spPr>
        <p:txBody>
          <a:bodyPr lIns="0" tIns="0" rIns="0" bIns="0" rtlCol="0" anchor="t">
            <a:spAutoFit/>
          </a:bodyPr>
          <a:lstStyle/>
          <a:p>
            <a:pPr algn="ctr">
              <a:lnSpc>
                <a:spcPts val="6796"/>
              </a:lnSpc>
            </a:pPr>
            <a:r>
              <a:rPr lang="en-US" sz="4854" b="1">
                <a:solidFill>
                  <a:srgbClr val="006FC0"/>
                </a:solidFill>
                <a:latin typeface="Noto Serif Bold"/>
                <a:ea typeface="Noto Serif Bold"/>
                <a:cs typeface="Noto Serif Bold"/>
                <a:sym typeface="Noto Serif Bold"/>
              </a:rPr>
              <a:t>MỤC ĐÍCH</a:t>
            </a:r>
          </a:p>
        </p:txBody>
      </p:sp>
      <p:sp>
        <p:nvSpPr>
          <p:cNvPr id="5" name="TextBox 5"/>
          <p:cNvSpPr txBox="1"/>
          <p:nvPr/>
        </p:nvSpPr>
        <p:spPr>
          <a:xfrm>
            <a:off x="432996" y="2899742"/>
            <a:ext cx="15921908" cy="1389564"/>
          </a:xfrm>
          <a:prstGeom prst="rect">
            <a:avLst/>
          </a:prstGeom>
        </p:spPr>
        <p:txBody>
          <a:bodyPr lIns="0" tIns="0" rIns="0" bIns="0" rtlCol="0" anchor="t">
            <a:spAutoFit/>
          </a:bodyPr>
          <a:lstStyle/>
          <a:p>
            <a:pPr algn="l">
              <a:lnSpc>
                <a:spcPts val="3734"/>
              </a:lnSpc>
            </a:pPr>
            <a:r>
              <a:rPr lang="en-US" sz="2667" b="1">
                <a:solidFill>
                  <a:srgbClr val="006FC0"/>
                </a:solidFill>
                <a:latin typeface="Noto Serif Bold"/>
                <a:ea typeface="Noto Serif Bold"/>
                <a:cs typeface="Noto Serif Bold"/>
                <a:sym typeface="Noto Serif Bold"/>
              </a:rPr>
              <a:t>Xây dựng nền tảng học tập trực tuyến hiệu quả: </a:t>
            </a:r>
            <a:r>
              <a:rPr lang="en-US" sz="2667">
                <a:solidFill>
                  <a:srgbClr val="006FC0"/>
                </a:solidFill>
                <a:latin typeface="Noto Serif"/>
                <a:ea typeface="Noto Serif"/>
                <a:cs typeface="Noto Serif"/>
                <a:sym typeface="Noto Serif"/>
              </a:rPr>
              <a:t>Tạo ra một hệ thống trực tuyến giúp học sinh, giáo viên và phụ huynh có thể dễ dàng tham gia, theo dõi và quản lý quá trình học tập.</a:t>
            </a:r>
          </a:p>
          <a:p>
            <a:pPr algn="l">
              <a:lnSpc>
                <a:spcPts val="3734"/>
              </a:lnSpc>
            </a:pPr>
            <a:endParaRPr lang="en-US" sz="2667">
              <a:solidFill>
                <a:srgbClr val="006FC0"/>
              </a:solidFill>
              <a:latin typeface="Noto Serif"/>
              <a:ea typeface="Noto Serif"/>
              <a:cs typeface="Noto Serif"/>
              <a:sym typeface="Noto Serif"/>
            </a:endParaRPr>
          </a:p>
        </p:txBody>
      </p:sp>
      <p:sp>
        <p:nvSpPr>
          <p:cNvPr id="6" name="TextBox 6"/>
          <p:cNvSpPr txBox="1"/>
          <p:nvPr/>
        </p:nvSpPr>
        <p:spPr>
          <a:xfrm>
            <a:off x="432996" y="4045493"/>
            <a:ext cx="15921908" cy="1856289"/>
          </a:xfrm>
          <a:prstGeom prst="rect">
            <a:avLst/>
          </a:prstGeom>
        </p:spPr>
        <p:txBody>
          <a:bodyPr lIns="0" tIns="0" rIns="0" bIns="0" rtlCol="0" anchor="t">
            <a:spAutoFit/>
          </a:bodyPr>
          <a:lstStyle/>
          <a:p>
            <a:pPr algn="l">
              <a:lnSpc>
                <a:spcPts val="3734"/>
              </a:lnSpc>
            </a:pPr>
            <a:r>
              <a:rPr lang="en-US" sz="2667" b="1">
                <a:solidFill>
                  <a:srgbClr val="006FC0"/>
                </a:solidFill>
                <a:latin typeface="Noto Serif Bold"/>
                <a:ea typeface="Noto Serif Bold"/>
                <a:cs typeface="Noto Serif Bold"/>
                <a:sym typeface="Noto Serif Bold"/>
              </a:rPr>
              <a:t>Thúc đẩy sự đổi mới trong giáo dục tiểu học: </a:t>
            </a:r>
            <a:r>
              <a:rPr lang="en-US" sz="2667">
                <a:solidFill>
                  <a:srgbClr val="006FC0"/>
                </a:solidFill>
                <a:latin typeface="Noto Serif"/>
                <a:ea typeface="Noto Serif"/>
                <a:cs typeface="Noto Serif"/>
                <a:sym typeface="Noto Serif"/>
              </a:rPr>
              <a:t>Áp dụng công nghệ để nâng cao chất lượng giảng dạy và học tập, tạo môi trường học tập linh hoạt, hiệu quả và phù hợp với xu hướng giáo dục hiện đại.</a:t>
            </a:r>
          </a:p>
          <a:p>
            <a:pPr algn="l">
              <a:lnSpc>
                <a:spcPts val="3734"/>
              </a:lnSpc>
            </a:pPr>
            <a:endParaRPr lang="en-US" sz="2667">
              <a:solidFill>
                <a:srgbClr val="006FC0"/>
              </a:solidFill>
              <a:latin typeface="Noto Serif"/>
              <a:ea typeface="Noto Serif"/>
              <a:cs typeface="Noto Serif"/>
              <a:sym typeface="Noto Serif"/>
            </a:endParaRPr>
          </a:p>
        </p:txBody>
      </p:sp>
      <p:sp>
        <p:nvSpPr>
          <p:cNvPr id="7" name="TextBox 7"/>
          <p:cNvSpPr txBox="1"/>
          <p:nvPr/>
        </p:nvSpPr>
        <p:spPr>
          <a:xfrm>
            <a:off x="385495" y="5584708"/>
            <a:ext cx="15921908" cy="1856289"/>
          </a:xfrm>
          <a:prstGeom prst="rect">
            <a:avLst/>
          </a:prstGeom>
        </p:spPr>
        <p:txBody>
          <a:bodyPr lIns="0" tIns="0" rIns="0" bIns="0" rtlCol="0" anchor="t">
            <a:spAutoFit/>
          </a:bodyPr>
          <a:lstStyle/>
          <a:p>
            <a:pPr algn="l">
              <a:lnSpc>
                <a:spcPts val="3734"/>
              </a:lnSpc>
            </a:pPr>
            <a:r>
              <a:rPr lang="en-US" sz="2667" b="1">
                <a:solidFill>
                  <a:srgbClr val="006FC0"/>
                </a:solidFill>
                <a:latin typeface="Noto Serif Bold"/>
                <a:ea typeface="Noto Serif Bold"/>
                <a:cs typeface="Noto Serif Bold"/>
                <a:sym typeface="Noto Serif Bold"/>
              </a:rPr>
              <a:t>Tăng cường sự tương tác giữa học sinh, giáo viên và phụ huynh: </a:t>
            </a:r>
            <a:r>
              <a:rPr lang="en-US" sz="2667">
                <a:solidFill>
                  <a:srgbClr val="006FC0"/>
                </a:solidFill>
                <a:latin typeface="Noto Serif"/>
                <a:ea typeface="Noto Serif"/>
                <a:cs typeface="Noto Serif"/>
                <a:sym typeface="Noto Serif"/>
              </a:rPr>
              <a:t>Hệ thống sẽ giúp giáo viên tổ chức và giảng dạy hiệu quả, đồng thời giúp phụ huynh theo dõi và hỗ trợ quá trình học tập của con em mình.</a:t>
            </a:r>
          </a:p>
          <a:p>
            <a:pPr algn="l">
              <a:lnSpc>
                <a:spcPts val="3734"/>
              </a:lnSpc>
            </a:pPr>
            <a:endParaRPr lang="en-US" sz="2667">
              <a:solidFill>
                <a:srgbClr val="006FC0"/>
              </a:solidFill>
              <a:latin typeface="Noto Serif"/>
              <a:ea typeface="Noto Serif"/>
              <a:cs typeface="Noto Serif"/>
              <a:sym typeface="Noto Serif"/>
            </a:endParaRPr>
          </a:p>
        </p:txBody>
      </p:sp>
      <p:sp>
        <p:nvSpPr>
          <p:cNvPr id="8" name="TextBox 8"/>
          <p:cNvSpPr txBox="1"/>
          <p:nvPr/>
        </p:nvSpPr>
        <p:spPr>
          <a:xfrm>
            <a:off x="432996" y="7184365"/>
            <a:ext cx="15921908" cy="456114"/>
          </a:xfrm>
          <a:prstGeom prst="rect">
            <a:avLst/>
          </a:prstGeom>
        </p:spPr>
        <p:txBody>
          <a:bodyPr lIns="0" tIns="0" rIns="0" bIns="0" rtlCol="0" anchor="t">
            <a:spAutoFit/>
          </a:bodyPr>
          <a:lstStyle/>
          <a:p>
            <a:pPr algn="l">
              <a:lnSpc>
                <a:spcPts val="3734"/>
              </a:lnSpc>
            </a:pPr>
            <a:r>
              <a:rPr lang="en-US" sz="2667" b="1">
                <a:solidFill>
                  <a:srgbClr val="006FC0"/>
                </a:solidFill>
                <a:latin typeface="Noto Serif Bold"/>
                <a:ea typeface="Noto Serif Bold"/>
                <a:cs typeface="Noto Serif Bold"/>
                <a:sym typeface="Noto Serif Bold"/>
              </a:rPr>
              <a:t>Tối ưu hóa trải nghiệm người dùng.</a:t>
            </a:r>
          </a:p>
        </p:txBody>
      </p:sp>
      <p:sp>
        <p:nvSpPr>
          <p:cNvPr id="9" name="TextBox 9"/>
          <p:cNvSpPr txBox="1"/>
          <p:nvPr/>
        </p:nvSpPr>
        <p:spPr>
          <a:xfrm>
            <a:off x="432996" y="7901986"/>
            <a:ext cx="15921908" cy="1856289"/>
          </a:xfrm>
          <a:prstGeom prst="rect">
            <a:avLst/>
          </a:prstGeom>
        </p:spPr>
        <p:txBody>
          <a:bodyPr lIns="0" tIns="0" rIns="0" bIns="0" rtlCol="0" anchor="t">
            <a:spAutoFit/>
          </a:bodyPr>
          <a:lstStyle/>
          <a:p>
            <a:pPr algn="l">
              <a:lnSpc>
                <a:spcPts val="3734"/>
              </a:lnSpc>
            </a:pPr>
            <a:r>
              <a:rPr lang="en-US" sz="2667" b="1">
                <a:solidFill>
                  <a:srgbClr val="006FC0"/>
                </a:solidFill>
                <a:latin typeface="Noto Serif Bold"/>
                <a:ea typeface="Noto Serif Bold"/>
                <a:cs typeface="Noto Serif Bold"/>
                <a:sym typeface="Noto Serif Bold"/>
              </a:rPr>
              <a:t>Tăng cường khả năng tiếp cận và phát triển quy mô: </a:t>
            </a:r>
            <a:r>
              <a:rPr lang="en-US" sz="2667">
                <a:solidFill>
                  <a:srgbClr val="006FC0"/>
                </a:solidFill>
                <a:latin typeface="Noto Serif"/>
                <a:ea typeface="Noto Serif"/>
                <a:cs typeface="Noto Serif"/>
                <a:sym typeface="Noto Serif"/>
              </a:rPr>
              <a:t>Mở rộng hệ thống, thúc đẩy việc bán khóa học và thu hút nhiều người dùng tham gia, đồng thời xây dựng thương hiệu hệ thống học trực tuyến có uy tín trong cộng đồng giáo dục.</a:t>
            </a:r>
          </a:p>
          <a:p>
            <a:pPr algn="l">
              <a:lnSpc>
                <a:spcPts val="3734"/>
              </a:lnSpc>
            </a:pPr>
            <a:endParaRPr lang="en-US" sz="2667">
              <a:solidFill>
                <a:srgbClr val="006FC0"/>
              </a:solidFill>
              <a:latin typeface="Noto Serif"/>
              <a:ea typeface="Noto Serif"/>
              <a:cs typeface="Noto Serif"/>
              <a:sym typeface="Noto Serif"/>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44264" y="9935572"/>
            <a:ext cx="1743706" cy="165374"/>
          </a:xfrm>
          <a:custGeom>
            <a:avLst/>
            <a:gdLst/>
            <a:ahLst/>
            <a:cxnLst/>
            <a:rect l="l" t="t" r="r" b="b"/>
            <a:pathLst>
              <a:path w="1743706" h="165374">
                <a:moveTo>
                  <a:pt x="0" y="0"/>
                </a:moveTo>
                <a:lnTo>
                  <a:pt x="1743706" y="0"/>
                </a:lnTo>
                <a:lnTo>
                  <a:pt x="1743706" y="165374"/>
                </a:lnTo>
                <a:lnTo>
                  <a:pt x="0" y="165374"/>
                </a:lnTo>
                <a:lnTo>
                  <a:pt x="0" y="0"/>
                </a:lnTo>
                <a:close/>
              </a:path>
            </a:pathLst>
          </a:custGeom>
          <a:blipFill>
            <a:blip r:embed="rId2"/>
            <a:stretch>
              <a:fillRect l="-186" r="-186"/>
            </a:stretch>
          </a:blipFill>
        </p:spPr>
      </p:sp>
      <p:sp>
        <p:nvSpPr>
          <p:cNvPr id="3" name="Freeform 3"/>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3"/>
            <a:stretch>
              <a:fillRect l="-444" r="-444"/>
            </a:stretch>
          </a:blipFill>
        </p:spPr>
      </p:sp>
      <p:grpSp>
        <p:nvGrpSpPr>
          <p:cNvPr id="4" name="Group 4"/>
          <p:cNvGrpSpPr/>
          <p:nvPr/>
        </p:nvGrpSpPr>
        <p:grpSpPr>
          <a:xfrm>
            <a:off x="432996" y="2429731"/>
            <a:ext cx="5373088" cy="1531200"/>
            <a:chOff x="0" y="0"/>
            <a:chExt cx="1415134" cy="403279"/>
          </a:xfrm>
        </p:grpSpPr>
        <p:sp>
          <p:nvSpPr>
            <p:cNvPr id="5" name="Freeform 5"/>
            <p:cNvSpPr/>
            <p:nvPr/>
          </p:nvSpPr>
          <p:spPr>
            <a:xfrm>
              <a:off x="0" y="0"/>
              <a:ext cx="1415134" cy="403279"/>
            </a:xfrm>
            <a:custGeom>
              <a:avLst/>
              <a:gdLst/>
              <a:ahLst/>
              <a:cxnLst/>
              <a:rect l="l" t="t" r="r" b="b"/>
              <a:pathLst>
                <a:path w="1415134" h="403279">
                  <a:moveTo>
                    <a:pt x="73484" y="0"/>
                  </a:moveTo>
                  <a:lnTo>
                    <a:pt x="1341650" y="0"/>
                  </a:lnTo>
                  <a:cubicBezTo>
                    <a:pt x="1382234" y="0"/>
                    <a:pt x="1415134" y="32900"/>
                    <a:pt x="1415134" y="73484"/>
                  </a:cubicBezTo>
                  <a:lnTo>
                    <a:pt x="1415134" y="329795"/>
                  </a:lnTo>
                  <a:cubicBezTo>
                    <a:pt x="1415134" y="370379"/>
                    <a:pt x="1382234" y="403279"/>
                    <a:pt x="1341650" y="403279"/>
                  </a:cubicBezTo>
                  <a:lnTo>
                    <a:pt x="73484" y="403279"/>
                  </a:lnTo>
                  <a:cubicBezTo>
                    <a:pt x="32900" y="403279"/>
                    <a:pt x="0" y="370379"/>
                    <a:pt x="0" y="329795"/>
                  </a:cubicBezTo>
                  <a:lnTo>
                    <a:pt x="0" y="73484"/>
                  </a:lnTo>
                  <a:cubicBezTo>
                    <a:pt x="0" y="32900"/>
                    <a:pt x="32900" y="0"/>
                    <a:pt x="73484" y="0"/>
                  </a:cubicBezTo>
                  <a:close/>
                </a:path>
              </a:pathLst>
            </a:custGeom>
            <a:solidFill>
              <a:srgbClr val="006FC0"/>
            </a:solidFill>
          </p:spPr>
        </p:sp>
        <p:sp>
          <p:nvSpPr>
            <p:cNvPr id="6" name="TextBox 6"/>
            <p:cNvSpPr txBox="1"/>
            <p:nvPr/>
          </p:nvSpPr>
          <p:spPr>
            <a:xfrm>
              <a:off x="0" y="-57150"/>
              <a:ext cx="1415134" cy="460429"/>
            </a:xfrm>
            <a:prstGeom prst="rect">
              <a:avLst/>
            </a:prstGeom>
          </p:spPr>
          <p:txBody>
            <a:bodyPr lIns="50800" tIns="50800" rIns="50800" bIns="50800" rtlCol="0" anchor="ctr"/>
            <a:lstStyle/>
            <a:p>
              <a:pPr algn="ctr">
                <a:lnSpc>
                  <a:spcPts val="3734"/>
                </a:lnSpc>
              </a:pPr>
              <a:r>
                <a:rPr lang="en-US" sz="2667" b="1">
                  <a:solidFill>
                    <a:srgbClr val="FFFFFF"/>
                  </a:solidFill>
                  <a:latin typeface="Noto Serif Bold"/>
                  <a:ea typeface="Noto Serif Bold"/>
                  <a:cs typeface="Noto Serif Bold"/>
                  <a:sym typeface="Noto Serif Bold"/>
                </a:rPr>
                <a:t>Giao diện đơn giản, dễ sử dụng gây ấn tượng</a:t>
              </a:r>
            </a:p>
          </p:txBody>
        </p:sp>
      </p:grpSp>
      <p:sp>
        <p:nvSpPr>
          <p:cNvPr id="7" name="TextBox 7"/>
          <p:cNvSpPr txBox="1"/>
          <p:nvPr/>
        </p:nvSpPr>
        <p:spPr>
          <a:xfrm>
            <a:off x="432996" y="252603"/>
            <a:ext cx="13172123" cy="914400"/>
          </a:xfrm>
          <a:prstGeom prst="rect">
            <a:avLst/>
          </a:prstGeom>
        </p:spPr>
        <p:txBody>
          <a:bodyPr lIns="0" tIns="0" rIns="0" bIns="0" rtlCol="0" anchor="t">
            <a:spAutoFit/>
          </a:bodyPr>
          <a:lstStyle/>
          <a:p>
            <a:pPr algn="l">
              <a:lnSpc>
                <a:spcPts val="7200"/>
              </a:lnSpc>
            </a:pPr>
            <a:r>
              <a:rPr lang="en-US" sz="6000" b="1" spc="-15">
                <a:solidFill>
                  <a:srgbClr val="006FC0"/>
                </a:solidFill>
                <a:latin typeface="Noto Serif Bold"/>
                <a:ea typeface="Noto Serif Bold"/>
                <a:cs typeface="Noto Serif Bold"/>
                <a:sym typeface="Noto Serif Bold"/>
              </a:rPr>
              <a:t>I. TỔNG QUAN VỀ ĐỀ TÀI</a:t>
            </a:r>
          </a:p>
        </p:txBody>
      </p:sp>
      <p:sp>
        <p:nvSpPr>
          <p:cNvPr id="8" name="TextBox 8"/>
          <p:cNvSpPr txBox="1"/>
          <p:nvPr/>
        </p:nvSpPr>
        <p:spPr>
          <a:xfrm>
            <a:off x="7482734" y="4227631"/>
            <a:ext cx="3002827" cy="1676908"/>
          </a:xfrm>
          <a:prstGeom prst="rect">
            <a:avLst/>
          </a:prstGeom>
        </p:spPr>
        <p:txBody>
          <a:bodyPr lIns="0" tIns="0" rIns="0" bIns="0" rtlCol="0" anchor="t">
            <a:spAutoFit/>
          </a:bodyPr>
          <a:lstStyle/>
          <a:p>
            <a:pPr algn="ctr">
              <a:lnSpc>
                <a:spcPts val="6796"/>
              </a:lnSpc>
            </a:pPr>
            <a:r>
              <a:rPr lang="en-US" sz="4854" b="1">
                <a:solidFill>
                  <a:srgbClr val="006FC0"/>
                </a:solidFill>
                <a:latin typeface="Noto Serif Bold"/>
                <a:ea typeface="Noto Serif Bold"/>
                <a:cs typeface="Noto Serif Bold"/>
                <a:sym typeface="Noto Serif Bold"/>
              </a:rPr>
              <a:t>Yêu  cầu hệ thống</a:t>
            </a:r>
          </a:p>
        </p:txBody>
      </p:sp>
      <p:grpSp>
        <p:nvGrpSpPr>
          <p:cNvPr id="9" name="Group 9"/>
          <p:cNvGrpSpPr/>
          <p:nvPr/>
        </p:nvGrpSpPr>
        <p:grpSpPr>
          <a:xfrm>
            <a:off x="432996" y="4352180"/>
            <a:ext cx="5373088" cy="1556920"/>
            <a:chOff x="0" y="0"/>
            <a:chExt cx="1415134" cy="410053"/>
          </a:xfrm>
        </p:grpSpPr>
        <p:sp>
          <p:nvSpPr>
            <p:cNvPr id="10" name="Freeform 10"/>
            <p:cNvSpPr/>
            <p:nvPr/>
          </p:nvSpPr>
          <p:spPr>
            <a:xfrm>
              <a:off x="0" y="0"/>
              <a:ext cx="1415134" cy="410053"/>
            </a:xfrm>
            <a:custGeom>
              <a:avLst/>
              <a:gdLst/>
              <a:ahLst/>
              <a:cxnLst/>
              <a:rect l="l" t="t" r="r" b="b"/>
              <a:pathLst>
                <a:path w="1415134" h="410053">
                  <a:moveTo>
                    <a:pt x="73484" y="0"/>
                  </a:moveTo>
                  <a:lnTo>
                    <a:pt x="1341650" y="0"/>
                  </a:lnTo>
                  <a:cubicBezTo>
                    <a:pt x="1382234" y="0"/>
                    <a:pt x="1415134" y="32900"/>
                    <a:pt x="1415134" y="73484"/>
                  </a:cubicBezTo>
                  <a:lnTo>
                    <a:pt x="1415134" y="336569"/>
                  </a:lnTo>
                  <a:cubicBezTo>
                    <a:pt x="1415134" y="377153"/>
                    <a:pt x="1382234" y="410053"/>
                    <a:pt x="1341650" y="410053"/>
                  </a:cubicBezTo>
                  <a:lnTo>
                    <a:pt x="73484" y="410053"/>
                  </a:lnTo>
                  <a:cubicBezTo>
                    <a:pt x="53995" y="410053"/>
                    <a:pt x="35304" y="402311"/>
                    <a:pt x="21523" y="388530"/>
                  </a:cubicBezTo>
                  <a:cubicBezTo>
                    <a:pt x="7742" y="374749"/>
                    <a:pt x="0" y="356058"/>
                    <a:pt x="0" y="336569"/>
                  </a:cubicBezTo>
                  <a:lnTo>
                    <a:pt x="0" y="73484"/>
                  </a:lnTo>
                  <a:cubicBezTo>
                    <a:pt x="0" y="32900"/>
                    <a:pt x="32900" y="0"/>
                    <a:pt x="73484" y="0"/>
                  </a:cubicBezTo>
                  <a:close/>
                </a:path>
              </a:pathLst>
            </a:custGeom>
            <a:solidFill>
              <a:srgbClr val="006FC0"/>
            </a:solidFill>
          </p:spPr>
        </p:sp>
        <p:sp>
          <p:nvSpPr>
            <p:cNvPr id="11" name="TextBox 11"/>
            <p:cNvSpPr txBox="1"/>
            <p:nvPr/>
          </p:nvSpPr>
          <p:spPr>
            <a:xfrm>
              <a:off x="0" y="-57150"/>
              <a:ext cx="1415134" cy="467203"/>
            </a:xfrm>
            <a:prstGeom prst="rect">
              <a:avLst/>
            </a:prstGeom>
          </p:spPr>
          <p:txBody>
            <a:bodyPr lIns="50800" tIns="50800" rIns="50800" bIns="50800" rtlCol="0" anchor="ctr"/>
            <a:lstStyle/>
            <a:p>
              <a:pPr algn="ctr">
                <a:lnSpc>
                  <a:spcPts val="3734"/>
                </a:lnSpc>
              </a:pPr>
              <a:r>
                <a:rPr lang="en-US" sz="2667" b="1">
                  <a:solidFill>
                    <a:srgbClr val="FFFFFF"/>
                  </a:solidFill>
                  <a:latin typeface="Noto Serif Bold"/>
                  <a:ea typeface="Noto Serif Bold"/>
                  <a:cs typeface="Noto Serif Bold"/>
                  <a:sym typeface="Noto Serif Bold"/>
                </a:rPr>
                <a:t>Trang sản phẩm phân loại rõ ràng các mục sản phẩm</a:t>
              </a:r>
            </a:p>
          </p:txBody>
        </p:sp>
      </p:grpSp>
      <p:grpSp>
        <p:nvGrpSpPr>
          <p:cNvPr id="12" name="Group 12"/>
          <p:cNvGrpSpPr/>
          <p:nvPr/>
        </p:nvGrpSpPr>
        <p:grpSpPr>
          <a:xfrm>
            <a:off x="432996" y="6375825"/>
            <a:ext cx="5373088" cy="1481444"/>
            <a:chOff x="0" y="0"/>
            <a:chExt cx="1415134" cy="390175"/>
          </a:xfrm>
        </p:grpSpPr>
        <p:sp>
          <p:nvSpPr>
            <p:cNvPr id="13" name="Freeform 13"/>
            <p:cNvSpPr/>
            <p:nvPr/>
          </p:nvSpPr>
          <p:spPr>
            <a:xfrm>
              <a:off x="0" y="0"/>
              <a:ext cx="1415134" cy="390175"/>
            </a:xfrm>
            <a:custGeom>
              <a:avLst/>
              <a:gdLst/>
              <a:ahLst/>
              <a:cxnLst/>
              <a:rect l="l" t="t" r="r" b="b"/>
              <a:pathLst>
                <a:path w="1415134" h="390175">
                  <a:moveTo>
                    <a:pt x="73484" y="0"/>
                  </a:moveTo>
                  <a:lnTo>
                    <a:pt x="1341650" y="0"/>
                  </a:lnTo>
                  <a:cubicBezTo>
                    <a:pt x="1382234" y="0"/>
                    <a:pt x="1415134" y="32900"/>
                    <a:pt x="1415134" y="73484"/>
                  </a:cubicBezTo>
                  <a:lnTo>
                    <a:pt x="1415134" y="316690"/>
                  </a:lnTo>
                  <a:cubicBezTo>
                    <a:pt x="1415134" y="357275"/>
                    <a:pt x="1382234" y="390175"/>
                    <a:pt x="1341650" y="390175"/>
                  </a:cubicBezTo>
                  <a:lnTo>
                    <a:pt x="73484" y="390175"/>
                  </a:lnTo>
                  <a:cubicBezTo>
                    <a:pt x="32900" y="390175"/>
                    <a:pt x="0" y="357275"/>
                    <a:pt x="0" y="316690"/>
                  </a:cubicBezTo>
                  <a:lnTo>
                    <a:pt x="0" y="73484"/>
                  </a:lnTo>
                  <a:cubicBezTo>
                    <a:pt x="0" y="32900"/>
                    <a:pt x="32900" y="0"/>
                    <a:pt x="73484" y="0"/>
                  </a:cubicBezTo>
                  <a:close/>
                </a:path>
              </a:pathLst>
            </a:custGeom>
            <a:solidFill>
              <a:srgbClr val="006FC0"/>
            </a:solidFill>
          </p:spPr>
        </p:sp>
        <p:sp>
          <p:nvSpPr>
            <p:cNvPr id="14" name="TextBox 14"/>
            <p:cNvSpPr txBox="1"/>
            <p:nvPr/>
          </p:nvSpPr>
          <p:spPr>
            <a:xfrm>
              <a:off x="0" y="-57150"/>
              <a:ext cx="1415134" cy="447325"/>
            </a:xfrm>
            <a:prstGeom prst="rect">
              <a:avLst/>
            </a:prstGeom>
          </p:spPr>
          <p:txBody>
            <a:bodyPr lIns="50800" tIns="50800" rIns="50800" bIns="50800" rtlCol="0" anchor="ctr"/>
            <a:lstStyle/>
            <a:p>
              <a:pPr algn="ctr">
                <a:lnSpc>
                  <a:spcPts val="3734"/>
                </a:lnSpc>
              </a:pPr>
              <a:r>
                <a:rPr lang="en-US" sz="2667" b="1">
                  <a:solidFill>
                    <a:srgbClr val="FFFFFF"/>
                  </a:solidFill>
                  <a:latin typeface="Noto Serif Bold"/>
                  <a:ea typeface="Noto Serif Bold"/>
                  <a:cs typeface="Noto Serif Bold"/>
                  <a:sym typeface="Noto Serif Bold"/>
                </a:rPr>
                <a:t>Hỗ trợ người dùng lọc các sản phẩm theo nhiều tiêu chí</a:t>
              </a:r>
            </a:p>
          </p:txBody>
        </p:sp>
      </p:grpSp>
      <p:grpSp>
        <p:nvGrpSpPr>
          <p:cNvPr id="15" name="Group 15"/>
          <p:cNvGrpSpPr/>
          <p:nvPr/>
        </p:nvGrpSpPr>
        <p:grpSpPr>
          <a:xfrm>
            <a:off x="12162212" y="2429731"/>
            <a:ext cx="4822245" cy="1531200"/>
            <a:chOff x="0" y="0"/>
            <a:chExt cx="1270056" cy="403279"/>
          </a:xfrm>
        </p:grpSpPr>
        <p:sp>
          <p:nvSpPr>
            <p:cNvPr id="16" name="Freeform 16"/>
            <p:cNvSpPr/>
            <p:nvPr/>
          </p:nvSpPr>
          <p:spPr>
            <a:xfrm>
              <a:off x="0" y="0"/>
              <a:ext cx="1270056" cy="403279"/>
            </a:xfrm>
            <a:custGeom>
              <a:avLst/>
              <a:gdLst/>
              <a:ahLst/>
              <a:cxnLst/>
              <a:rect l="l" t="t" r="r" b="b"/>
              <a:pathLst>
                <a:path w="1270056" h="403279">
                  <a:moveTo>
                    <a:pt x="81878" y="0"/>
                  </a:moveTo>
                  <a:lnTo>
                    <a:pt x="1188178" y="0"/>
                  </a:lnTo>
                  <a:cubicBezTo>
                    <a:pt x="1209893" y="0"/>
                    <a:pt x="1230719" y="8626"/>
                    <a:pt x="1246075" y="23982"/>
                  </a:cubicBezTo>
                  <a:cubicBezTo>
                    <a:pt x="1261430" y="39337"/>
                    <a:pt x="1270056" y="60163"/>
                    <a:pt x="1270056" y="81878"/>
                  </a:cubicBezTo>
                  <a:lnTo>
                    <a:pt x="1270056" y="321400"/>
                  </a:lnTo>
                  <a:cubicBezTo>
                    <a:pt x="1270056" y="366621"/>
                    <a:pt x="1233398" y="403279"/>
                    <a:pt x="1188178" y="403279"/>
                  </a:cubicBezTo>
                  <a:lnTo>
                    <a:pt x="81878" y="403279"/>
                  </a:lnTo>
                  <a:cubicBezTo>
                    <a:pt x="60163" y="403279"/>
                    <a:pt x="39337" y="394652"/>
                    <a:pt x="23982" y="379297"/>
                  </a:cubicBezTo>
                  <a:cubicBezTo>
                    <a:pt x="8626" y="363942"/>
                    <a:pt x="0" y="343116"/>
                    <a:pt x="0" y="321400"/>
                  </a:cubicBezTo>
                  <a:lnTo>
                    <a:pt x="0" y="81878"/>
                  </a:lnTo>
                  <a:cubicBezTo>
                    <a:pt x="0" y="36658"/>
                    <a:pt x="36658" y="0"/>
                    <a:pt x="81878" y="0"/>
                  </a:cubicBezTo>
                  <a:close/>
                </a:path>
              </a:pathLst>
            </a:custGeom>
            <a:solidFill>
              <a:srgbClr val="006FC0"/>
            </a:solidFill>
          </p:spPr>
        </p:sp>
        <p:sp>
          <p:nvSpPr>
            <p:cNvPr id="17" name="TextBox 17"/>
            <p:cNvSpPr txBox="1"/>
            <p:nvPr/>
          </p:nvSpPr>
          <p:spPr>
            <a:xfrm>
              <a:off x="0" y="-57150"/>
              <a:ext cx="1270056" cy="460429"/>
            </a:xfrm>
            <a:prstGeom prst="rect">
              <a:avLst/>
            </a:prstGeom>
          </p:spPr>
          <p:txBody>
            <a:bodyPr lIns="50800" tIns="50800" rIns="50800" bIns="50800" rtlCol="0" anchor="ctr"/>
            <a:lstStyle/>
            <a:p>
              <a:pPr algn="ctr">
                <a:lnSpc>
                  <a:spcPts val="3734"/>
                </a:lnSpc>
              </a:pPr>
              <a:r>
                <a:rPr lang="en-US" sz="2667" b="1">
                  <a:solidFill>
                    <a:srgbClr val="FFFFFF"/>
                  </a:solidFill>
                  <a:latin typeface="Noto Serif Bold"/>
                  <a:ea typeface="Noto Serif Bold"/>
                  <a:cs typeface="Noto Serif Bold"/>
                  <a:sym typeface="Noto Serif Bold"/>
                </a:rPr>
                <a:t>Chức năng đáp ứng nhu cầu người dùng, hỗ trợ khách hàng, hỗ trợ SEO</a:t>
              </a:r>
            </a:p>
          </p:txBody>
        </p:sp>
      </p:grpSp>
      <p:grpSp>
        <p:nvGrpSpPr>
          <p:cNvPr id="18" name="Group 18"/>
          <p:cNvGrpSpPr/>
          <p:nvPr/>
        </p:nvGrpSpPr>
        <p:grpSpPr>
          <a:xfrm>
            <a:off x="12162212" y="4377900"/>
            <a:ext cx="4822245" cy="1531200"/>
            <a:chOff x="0" y="0"/>
            <a:chExt cx="1270056" cy="403279"/>
          </a:xfrm>
        </p:grpSpPr>
        <p:sp>
          <p:nvSpPr>
            <p:cNvPr id="19" name="Freeform 19"/>
            <p:cNvSpPr/>
            <p:nvPr/>
          </p:nvSpPr>
          <p:spPr>
            <a:xfrm>
              <a:off x="0" y="0"/>
              <a:ext cx="1270056" cy="403279"/>
            </a:xfrm>
            <a:custGeom>
              <a:avLst/>
              <a:gdLst/>
              <a:ahLst/>
              <a:cxnLst/>
              <a:rect l="l" t="t" r="r" b="b"/>
              <a:pathLst>
                <a:path w="1270056" h="403279">
                  <a:moveTo>
                    <a:pt x="81878" y="0"/>
                  </a:moveTo>
                  <a:lnTo>
                    <a:pt x="1188178" y="0"/>
                  </a:lnTo>
                  <a:cubicBezTo>
                    <a:pt x="1209893" y="0"/>
                    <a:pt x="1230719" y="8626"/>
                    <a:pt x="1246075" y="23982"/>
                  </a:cubicBezTo>
                  <a:cubicBezTo>
                    <a:pt x="1261430" y="39337"/>
                    <a:pt x="1270056" y="60163"/>
                    <a:pt x="1270056" y="81878"/>
                  </a:cubicBezTo>
                  <a:lnTo>
                    <a:pt x="1270056" y="321400"/>
                  </a:lnTo>
                  <a:cubicBezTo>
                    <a:pt x="1270056" y="366621"/>
                    <a:pt x="1233398" y="403279"/>
                    <a:pt x="1188178" y="403279"/>
                  </a:cubicBezTo>
                  <a:lnTo>
                    <a:pt x="81878" y="403279"/>
                  </a:lnTo>
                  <a:cubicBezTo>
                    <a:pt x="60163" y="403279"/>
                    <a:pt x="39337" y="394652"/>
                    <a:pt x="23982" y="379297"/>
                  </a:cubicBezTo>
                  <a:cubicBezTo>
                    <a:pt x="8626" y="363942"/>
                    <a:pt x="0" y="343116"/>
                    <a:pt x="0" y="321400"/>
                  </a:cubicBezTo>
                  <a:lnTo>
                    <a:pt x="0" y="81878"/>
                  </a:lnTo>
                  <a:cubicBezTo>
                    <a:pt x="0" y="36658"/>
                    <a:pt x="36658" y="0"/>
                    <a:pt x="81878" y="0"/>
                  </a:cubicBezTo>
                  <a:close/>
                </a:path>
              </a:pathLst>
            </a:custGeom>
            <a:solidFill>
              <a:srgbClr val="006FC0"/>
            </a:solidFill>
          </p:spPr>
        </p:sp>
        <p:sp>
          <p:nvSpPr>
            <p:cNvPr id="20" name="TextBox 20"/>
            <p:cNvSpPr txBox="1"/>
            <p:nvPr/>
          </p:nvSpPr>
          <p:spPr>
            <a:xfrm>
              <a:off x="0" y="-57150"/>
              <a:ext cx="1270056" cy="460429"/>
            </a:xfrm>
            <a:prstGeom prst="rect">
              <a:avLst/>
            </a:prstGeom>
          </p:spPr>
          <p:txBody>
            <a:bodyPr lIns="50800" tIns="50800" rIns="50800" bIns="50800" rtlCol="0" anchor="ctr"/>
            <a:lstStyle/>
            <a:p>
              <a:pPr algn="ctr">
                <a:lnSpc>
                  <a:spcPts val="3734"/>
                </a:lnSpc>
              </a:pPr>
              <a:r>
                <a:rPr lang="en-US" sz="2667" b="1">
                  <a:solidFill>
                    <a:srgbClr val="FFFFFF"/>
                  </a:solidFill>
                  <a:latin typeface="Noto Serif Bold"/>
                  <a:ea typeface="Noto Serif Bold"/>
                  <a:cs typeface="Noto Serif Bold"/>
                  <a:sym typeface="Noto Serif Bold"/>
                </a:rPr>
                <a:t>Hiển thị tối ưu trên mọi thiết bị, tùy biến và linh hoạt</a:t>
              </a:r>
            </a:p>
          </p:txBody>
        </p:sp>
      </p:grpSp>
      <p:grpSp>
        <p:nvGrpSpPr>
          <p:cNvPr id="21" name="Group 21"/>
          <p:cNvGrpSpPr/>
          <p:nvPr/>
        </p:nvGrpSpPr>
        <p:grpSpPr>
          <a:xfrm>
            <a:off x="12162212" y="6375825"/>
            <a:ext cx="4822245" cy="1481444"/>
            <a:chOff x="0" y="0"/>
            <a:chExt cx="1270056" cy="390175"/>
          </a:xfrm>
        </p:grpSpPr>
        <p:sp>
          <p:nvSpPr>
            <p:cNvPr id="22" name="Freeform 22"/>
            <p:cNvSpPr/>
            <p:nvPr/>
          </p:nvSpPr>
          <p:spPr>
            <a:xfrm>
              <a:off x="0" y="0"/>
              <a:ext cx="1270056" cy="390175"/>
            </a:xfrm>
            <a:custGeom>
              <a:avLst/>
              <a:gdLst/>
              <a:ahLst/>
              <a:cxnLst/>
              <a:rect l="l" t="t" r="r" b="b"/>
              <a:pathLst>
                <a:path w="1270056" h="390175">
                  <a:moveTo>
                    <a:pt x="81878" y="0"/>
                  </a:moveTo>
                  <a:lnTo>
                    <a:pt x="1188178" y="0"/>
                  </a:lnTo>
                  <a:cubicBezTo>
                    <a:pt x="1209893" y="0"/>
                    <a:pt x="1230719" y="8626"/>
                    <a:pt x="1246075" y="23982"/>
                  </a:cubicBezTo>
                  <a:cubicBezTo>
                    <a:pt x="1261430" y="39337"/>
                    <a:pt x="1270056" y="60163"/>
                    <a:pt x="1270056" y="81878"/>
                  </a:cubicBezTo>
                  <a:lnTo>
                    <a:pt x="1270056" y="308296"/>
                  </a:lnTo>
                  <a:cubicBezTo>
                    <a:pt x="1270056" y="353516"/>
                    <a:pt x="1233398" y="390175"/>
                    <a:pt x="1188178" y="390175"/>
                  </a:cubicBezTo>
                  <a:lnTo>
                    <a:pt x="81878" y="390175"/>
                  </a:lnTo>
                  <a:cubicBezTo>
                    <a:pt x="60163" y="390175"/>
                    <a:pt x="39337" y="381548"/>
                    <a:pt x="23982" y="366193"/>
                  </a:cubicBezTo>
                  <a:cubicBezTo>
                    <a:pt x="8626" y="350838"/>
                    <a:pt x="0" y="330012"/>
                    <a:pt x="0" y="308296"/>
                  </a:cubicBezTo>
                  <a:lnTo>
                    <a:pt x="0" y="81878"/>
                  </a:lnTo>
                  <a:cubicBezTo>
                    <a:pt x="0" y="36658"/>
                    <a:pt x="36658" y="0"/>
                    <a:pt x="81878" y="0"/>
                  </a:cubicBezTo>
                  <a:close/>
                </a:path>
              </a:pathLst>
            </a:custGeom>
            <a:solidFill>
              <a:srgbClr val="006FC0"/>
            </a:solidFill>
          </p:spPr>
        </p:sp>
        <p:sp>
          <p:nvSpPr>
            <p:cNvPr id="23" name="TextBox 23"/>
            <p:cNvSpPr txBox="1"/>
            <p:nvPr/>
          </p:nvSpPr>
          <p:spPr>
            <a:xfrm>
              <a:off x="0" y="-57150"/>
              <a:ext cx="1270056" cy="447325"/>
            </a:xfrm>
            <a:prstGeom prst="rect">
              <a:avLst/>
            </a:prstGeom>
          </p:spPr>
          <p:txBody>
            <a:bodyPr lIns="50800" tIns="50800" rIns="50800" bIns="50800" rtlCol="0" anchor="ctr"/>
            <a:lstStyle/>
            <a:p>
              <a:pPr algn="ctr">
                <a:lnSpc>
                  <a:spcPts val="3734"/>
                </a:lnSpc>
              </a:pPr>
              <a:r>
                <a:rPr lang="en-US" sz="2667" b="1">
                  <a:solidFill>
                    <a:srgbClr val="FFFFFF"/>
                  </a:solidFill>
                  <a:latin typeface="Noto Serif Bold"/>
                  <a:ea typeface="Noto Serif Bold"/>
                  <a:cs typeface="Noto Serif Bold"/>
                  <a:sym typeface="Noto Serif Bold"/>
                </a:rPr>
                <a:t>Tốc độ tải trang phải nhanh</a:t>
              </a:r>
            </a:p>
          </p:txBody>
        </p:sp>
      </p:grpSp>
      <p:sp>
        <p:nvSpPr>
          <p:cNvPr id="24" name="AutoShape 24"/>
          <p:cNvSpPr/>
          <p:nvPr/>
        </p:nvSpPr>
        <p:spPr>
          <a:xfrm flipV="1">
            <a:off x="10485561" y="3195331"/>
            <a:ext cx="1676651" cy="1913616"/>
          </a:xfrm>
          <a:prstGeom prst="line">
            <a:avLst/>
          </a:prstGeom>
          <a:ln w="38100" cap="flat">
            <a:solidFill>
              <a:srgbClr val="006FC0"/>
            </a:solidFill>
            <a:prstDash val="solid"/>
            <a:headEnd type="none" w="sm" len="sm"/>
            <a:tailEnd type="arrow" w="med" len="sm"/>
          </a:ln>
        </p:spPr>
      </p:sp>
      <p:sp>
        <p:nvSpPr>
          <p:cNvPr id="25" name="AutoShape 25"/>
          <p:cNvSpPr/>
          <p:nvPr/>
        </p:nvSpPr>
        <p:spPr>
          <a:xfrm>
            <a:off x="10485561" y="5108947"/>
            <a:ext cx="1676651" cy="34553"/>
          </a:xfrm>
          <a:prstGeom prst="line">
            <a:avLst/>
          </a:prstGeom>
          <a:ln w="38100" cap="flat">
            <a:solidFill>
              <a:srgbClr val="006FC0"/>
            </a:solidFill>
            <a:prstDash val="solid"/>
            <a:headEnd type="none" w="sm" len="sm"/>
            <a:tailEnd type="arrow" w="med" len="sm"/>
          </a:ln>
        </p:spPr>
      </p:sp>
      <p:sp>
        <p:nvSpPr>
          <p:cNvPr id="26" name="AutoShape 26"/>
          <p:cNvSpPr/>
          <p:nvPr/>
        </p:nvSpPr>
        <p:spPr>
          <a:xfrm>
            <a:off x="10485561" y="5108947"/>
            <a:ext cx="1676651" cy="2007600"/>
          </a:xfrm>
          <a:prstGeom prst="line">
            <a:avLst/>
          </a:prstGeom>
          <a:ln w="38100" cap="flat">
            <a:solidFill>
              <a:srgbClr val="006FC0"/>
            </a:solidFill>
            <a:prstDash val="solid"/>
            <a:headEnd type="none" w="sm" len="sm"/>
            <a:tailEnd type="arrow" w="med" len="sm"/>
          </a:ln>
        </p:spPr>
      </p:sp>
      <p:sp>
        <p:nvSpPr>
          <p:cNvPr id="27" name="AutoShape 27"/>
          <p:cNvSpPr/>
          <p:nvPr/>
        </p:nvSpPr>
        <p:spPr>
          <a:xfrm flipH="1">
            <a:off x="5806083" y="5108947"/>
            <a:ext cx="1676651" cy="2007600"/>
          </a:xfrm>
          <a:prstGeom prst="line">
            <a:avLst/>
          </a:prstGeom>
          <a:ln w="38100" cap="flat">
            <a:solidFill>
              <a:srgbClr val="006FC0"/>
            </a:solidFill>
            <a:prstDash val="solid"/>
            <a:headEnd type="none" w="sm" len="sm"/>
            <a:tailEnd type="arrow" w="med" len="sm"/>
          </a:ln>
        </p:spPr>
      </p:sp>
      <p:sp>
        <p:nvSpPr>
          <p:cNvPr id="28" name="AutoShape 28"/>
          <p:cNvSpPr/>
          <p:nvPr/>
        </p:nvSpPr>
        <p:spPr>
          <a:xfrm flipH="1">
            <a:off x="5806083" y="5108947"/>
            <a:ext cx="1676651" cy="21693"/>
          </a:xfrm>
          <a:prstGeom prst="line">
            <a:avLst/>
          </a:prstGeom>
          <a:ln w="38100" cap="flat">
            <a:solidFill>
              <a:srgbClr val="006FC0"/>
            </a:solidFill>
            <a:prstDash val="solid"/>
            <a:headEnd type="none" w="sm" len="sm"/>
            <a:tailEnd type="arrow" w="med" len="sm"/>
          </a:ln>
        </p:spPr>
      </p:sp>
      <p:sp>
        <p:nvSpPr>
          <p:cNvPr id="29" name="AutoShape 29"/>
          <p:cNvSpPr/>
          <p:nvPr/>
        </p:nvSpPr>
        <p:spPr>
          <a:xfrm flipH="1" flipV="1">
            <a:off x="5806083" y="3195331"/>
            <a:ext cx="1676651" cy="1913616"/>
          </a:xfrm>
          <a:prstGeom prst="line">
            <a:avLst/>
          </a:prstGeom>
          <a:ln w="38100" cap="flat">
            <a:solidFill>
              <a:srgbClr val="006FC0"/>
            </a:solidFill>
            <a:prstDash val="solid"/>
            <a:headEnd type="none" w="sm" len="sm"/>
            <a:tailEnd type="arrow" w="med" len="sm"/>
          </a:ln>
        </p:spPr>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Freeform 3"/>
          <p:cNvSpPr/>
          <p:nvPr/>
        </p:nvSpPr>
        <p:spPr>
          <a:xfrm>
            <a:off x="3292695" y="2004382"/>
            <a:ext cx="11136293" cy="7976370"/>
          </a:xfrm>
          <a:custGeom>
            <a:avLst/>
            <a:gdLst/>
            <a:ahLst/>
            <a:cxnLst/>
            <a:rect l="l" t="t" r="r" b="b"/>
            <a:pathLst>
              <a:path w="11136293" h="7976370">
                <a:moveTo>
                  <a:pt x="0" y="0"/>
                </a:moveTo>
                <a:lnTo>
                  <a:pt x="11136292" y="0"/>
                </a:lnTo>
                <a:lnTo>
                  <a:pt x="11136292" y="7976369"/>
                </a:lnTo>
                <a:lnTo>
                  <a:pt x="0" y="7976369"/>
                </a:lnTo>
                <a:lnTo>
                  <a:pt x="0" y="0"/>
                </a:lnTo>
                <a:close/>
              </a:path>
            </a:pathLst>
          </a:custGeom>
          <a:blipFill>
            <a:blip r:embed="rId3"/>
            <a:stretch>
              <a:fillRect/>
            </a:stretch>
          </a:blipFill>
        </p:spPr>
      </p:sp>
      <p:sp>
        <p:nvSpPr>
          <p:cNvPr id="4" name="TextBox 4"/>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II. PHÂN TÍCH VÀ THIẾT KẾ HỆ THỐNG</a:t>
            </a:r>
          </a:p>
        </p:txBody>
      </p:sp>
      <p:sp>
        <p:nvSpPr>
          <p:cNvPr id="5" name="TextBox 5"/>
          <p:cNvSpPr txBox="1"/>
          <p:nvPr/>
        </p:nvSpPr>
        <p:spPr>
          <a:xfrm>
            <a:off x="432996" y="1639647"/>
            <a:ext cx="13392833" cy="752628"/>
          </a:xfrm>
          <a:prstGeom prst="rect">
            <a:avLst/>
          </a:prstGeom>
        </p:spPr>
        <p:txBody>
          <a:bodyPr lIns="0" tIns="0" rIns="0" bIns="0" rtlCol="0" anchor="t">
            <a:spAutoFit/>
          </a:bodyPr>
          <a:lstStyle/>
          <a:p>
            <a:pPr marL="1066223" lvl="1" indent="-533111" algn="l">
              <a:lnSpc>
                <a:spcPts val="5926"/>
              </a:lnSpc>
              <a:buAutoNum type="arabicPeriod"/>
            </a:pPr>
            <a:r>
              <a:rPr lang="en-US" sz="4938" b="1" spc="-12">
                <a:solidFill>
                  <a:srgbClr val="006FC0"/>
                </a:solidFill>
                <a:latin typeface="Noto Serif Bold"/>
                <a:ea typeface="Noto Serif Bold"/>
                <a:cs typeface="Noto Serif Bold"/>
                <a:sym typeface="Noto Serif Bold"/>
              </a:rPr>
              <a:t>Phân tích</a:t>
            </a:r>
          </a:p>
        </p:txBody>
      </p:sp>
      <p:sp>
        <p:nvSpPr>
          <p:cNvPr id="6" name="TextBox 6"/>
          <p:cNvSpPr txBox="1"/>
          <p:nvPr/>
        </p:nvSpPr>
        <p:spPr>
          <a:xfrm>
            <a:off x="13114734" y="9532845"/>
            <a:ext cx="4623291" cy="447906"/>
          </a:xfrm>
          <a:prstGeom prst="rect">
            <a:avLst/>
          </a:prstGeom>
        </p:spPr>
        <p:txBody>
          <a:bodyPr lIns="0" tIns="0" rIns="0" bIns="0" rtlCol="0" anchor="t">
            <a:spAutoFit/>
          </a:bodyPr>
          <a:lstStyle/>
          <a:p>
            <a:pPr algn="ctr">
              <a:lnSpc>
                <a:spcPts val="3662"/>
              </a:lnSpc>
            </a:pPr>
            <a:r>
              <a:rPr lang="en-US" sz="2615" b="1">
                <a:solidFill>
                  <a:srgbClr val="006FC0"/>
                </a:solidFill>
                <a:latin typeface="Noto Serif Bold"/>
                <a:ea typeface="Noto Serif Bold"/>
                <a:cs typeface="Noto Serif Bold"/>
                <a:sym typeface="Noto Serif Bold"/>
              </a:rPr>
              <a:t>Biểu đồ use case tổng quát</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Freeform 3"/>
          <p:cNvSpPr/>
          <p:nvPr/>
        </p:nvSpPr>
        <p:spPr>
          <a:xfrm>
            <a:off x="864464" y="2868525"/>
            <a:ext cx="6264949" cy="3296929"/>
          </a:xfrm>
          <a:custGeom>
            <a:avLst/>
            <a:gdLst/>
            <a:ahLst/>
            <a:cxnLst/>
            <a:rect l="l" t="t" r="r" b="b"/>
            <a:pathLst>
              <a:path w="6264949" h="3296929">
                <a:moveTo>
                  <a:pt x="0" y="0"/>
                </a:moveTo>
                <a:lnTo>
                  <a:pt x="6264948" y="0"/>
                </a:lnTo>
                <a:lnTo>
                  <a:pt x="6264948" y="3296929"/>
                </a:lnTo>
                <a:lnTo>
                  <a:pt x="0" y="3296929"/>
                </a:lnTo>
                <a:lnTo>
                  <a:pt x="0" y="0"/>
                </a:lnTo>
                <a:close/>
              </a:path>
            </a:pathLst>
          </a:custGeom>
          <a:blipFill>
            <a:blip r:embed="rId3"/>
            <a:stretch>
              <a:fillRect/>
            </a:stretch>
          </a:blipFill>
        </p:spPr>
      </p:sp>
      <p:sp>
        <p:nvSpPr>
          <p:cNvPr id="4" name="Freeform 4"/>
          <p:cNvSpPr/>
          <p:nvPr/>
        </p:nvSpPr>
        <p:spPr>
          <a:xfrm>
            <a:off x="2672468" y="6688344"/>
            <a:ext cx="7097996" cy="3131991"/>
          </a:xfrm>
          <a:custGeom>
            <a:avLst/>
            <a:gdLst/>
            <a:ahLst/>
            <a:cxnLst/>
            <a:rect l="l" t="t" r="r" b="b"/>
            <a:pathLst>
              <a:path w="7097996" h="3131991">
                <a:moveTo>
                  <a:pt x="0" y="0"/>
                </a:moveTo>
                <a:lnTo>
                  <a:pt x="7097996" y="0"/>
                </a:lnTo>
                <a:lnTo>
                  <a:pt x="7097996" y="3131991"/>
                </a:lnTo>
                <a:lnTo>
                  <a:pt x="0" y="3131991"/>
                </a:lnTo>
                <a:lnTo>
                  <a:pt x="0" y="0"/>
                </a:lnTo>
                <a:close/>
              </a:path>
            </a:pathLst>
          </a:custGeom>
          <a:blipFill>
            <a:blip r:embed="rId4"/>
            <a:stretch>
              <a:fillRect/>
            </a:stretch>
          </a:blipFill>
        </p:spPr>
      </p:sp>
      <p:sp>
        <p:nvSpPr>
          <p:cNvPr id="5" name="Freeform 5"/>
          <p:cNvSpPr/>
          <p:nvPr/>
        </p:nvSpPr>
        <p:spPr>
          <a:xfrm>
            <a:off x="10798981" y="2392275"/>
            <a:ext cx="6788979" cy="7203161"/>
          </a:xfrm>
          <a:custGeom>
            <a:avLst/>
            <a:gdLst/>
            <a:ahLst/>
            <a:cxnLst/>
            <a:rect l="l" t="t" r="r" b="b"/>
            <a:pathLst>
              <a:path w="6788979" h="7203161">
                <a:moveTo>
                  <a:pt x="0" y="0"/>
                </a:moveTo>
                <a:lnTo>
                  <a:pt x="6788979" y="0"/>
                </a:lnTo>
                <a:lnTo>
                  <a:pt x="6788979" y="7203161"/>
                </a:lnTo>
                <a:lnTo>
                  <a:pt x="0" y="7203161"/>
                </a:lnTo>
                <a:lnTo>
                  <a:pt x="0" y="0"/>
                </a:lnTo>
                <a:close/>
              </a:path>
            </a:pathLst>
          </a:custGeom>
          <a:blipFill>
            <a:blip r:embed="rId5"/>
            <a:stretch>
              <a:fillRect/>
            </a:stretch>
          </a:blipFill>
        </p:spPr>
      </p:sp>
      <p:sp>
        <p:nvSpPr>
          <p:cNvPr id="6" name="TextBox 6"/>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II. PHÂN TÍCH VÀ THIẾT KẾ HỆ THỐNG</a:t>
            </a:r>
          </a:p>
        </p:txBody>
      </p:sp>
      <p:sp>
        <p:nvSpPr>
          <p:cNvPr id="7" name="TextBox 7"/>
          <p:cNvSpPr txBox="1"/>
          <p:nvPr/>
        </p:nvSpPr>
        <p:spPr>
          <a:xfrm>
            <a:off x="432996" y="1639647"/>
            <a:ext cx="13392833" cy="752628"/>
          </a:xfrm>
          <a:prstGeom prst="rect">
            <a:avLst/>
          </a:prstGeom>
        </p:spPr>
        <p:txBody>
          <a:bodyPr lIns="0" tIns="0" rIns="0" bIns="0" rtlCol="0" anchor="t">
            <a:spAutoFit/>
          </a:bodyPr>
          <a:lstStyle/>
          <a:p>
            <a:pPr marL="1066223" lvl="1" indent="-533111" algn="l">
              <a:lnSpc>
                <a:spcPts val="5926"/>
              </a:lnSpc>
              <a:buAutoNum type="arabicPeriod"/>
            </a:pPr>
            <a:r>
              <a:rPr lang="en-US" sz="4938" b="1" spc="-12">
                <a:solidFill>
                  <a:srgbClr val="006FC0"/>
                </a:solidFill>
                <a:latin typeface="Noto Serif Bold"/>
                <a:ea typeface="Noto Serif Bold"/>
                <a:cs typeface="Noto Serif Bold"/>
                <a:sym typeface="Noto Serif Bold"/>
              </a:rPr>
              <a:t>Phân tích</a:t>
            </a:r>
          </a:p>
        </p:txBody>
      </p:sp>
      <p:sp>
        <p:nvSpPr>
          <p:cNvPr id="8" name="TextBox 8"/>
          <p:cNvSpPr txBox="1"/>
          <p:nvPr/>
        </p:nvSpPr>
        <p:spPr>
          <a:xfrm>
            <a:off x="6648390" y="2443894"/>
            <a:ext cx="4623291" cy="905106"/>
          </a:xfrm>
          <a:prstGeom prst="rect">
            <a:avLst/>
          </a:prstGeom>
        </p:spPr>
        <p:txBody>
          <a:bodyPr lIns="0" tIns="0" rIns="0" bIns="0" rtlCol="0" anchor="t">
            <a:spAutoFit/>
          </a:bodyPr>
          <a:lstStyle/>
          <a:p>
            <a:pPr algn="ctr">
              <a:lnSpc>
                <a:spcPts val="3662"/>
              </a:lnSpc>
            </a:pPr>
            <a:r>
              <a:rPr lang="en-US" sz="2615" b="1">
                <a:solidFill>
                  <a:srgbClr val="006FC0"/>
                </a:solidFill>
                <a:latin typeface="Noto Serif Bold"/>
                <a:ea typeface="Noto Serif Bold"/>
                <a:cs typeface="Noto Serif Bold"/>
                <a:sym typeface="Noto Serif Bold"/>
              </a:rPr>
              <a:t>Biểu đồ use case phân rã từng actors</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Freeform 3"/>
          <p:cNvSpPr/>
          <p:nvPr/>
        </p:nvSpPr>
        <p:spPr>
          <a:xfrm>
            <a:off x="3656766" y="2166224"/>
            <a:ext cx="10974468" cy="7823380"/>
          </a:xfrm>
          <a:custGeom>
            <a:avLst/>
            <a:gdLst/>
            <a:ahLst/>
            <a:cxnLst/>
            <a:rect l="l" t="t" r="r" b="b"/>
            <a:pathLst>
              <a:path w="10974468" h="7823380">
                <a:moveTo>
                  <a:pt x="0" y="0"/>
                </a:moveTo>
                <a:lnTo>
                  <a:pt x="10974468" y="0"/>
                </a:lnTo>
                <a:lnTo>
                  <a:pt x="10974468" y="7823380"/>
                </a:lnTo>
                <a:lnTo>
                  <a:pt x="0" y="7823380"/>
                </a:lnTo>
                <a:lnTo>
                  <a:pt x="0" y="0"/>
                </a:lnTo>
                <a:close/>
              </a:path>
            </a:pathLst>
          </a:custGeom>
          <a:blipFill>
            <a:blip r:embed="rId3"/>
            <a:stretch>
              <a:fillRect r="-227"/>
            </a:stretch>
          </a:blipFill>
        </p:spPr>
      </p:sp>
      <p:sp>
        <p:nvSpPr>
          <p:cNvPr id="4" name="TextBox 4"/>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II. PHÂN TÍCH VÀ THIẾT KẾ HỆ THỐNG</a:t>
            </a:r>
          </a:p>
        </p:txBody>
      </p:sp>
      <p:sp>
        <p:nvSpPr>
          <p:cNvPr id="5" name="TextBox 5"/>
          <p:cNvSpPr txBox="1"/>
          <p:nvPr/>
        </p:nvSpPr>
        <p:spPr>
          <a:xfrm>
            <a:off x="432996" y="1639647"/>
            <a:ext cx="13392833" cy="752628"/>
          </a:xfrm>
          <a:prstGeom prst="rect">
            <a:avLst/>
          </a:prstGeom>
        </p:spPr>
        <p:txBody>
          <a:bodyPr lIns="0" tIns="0" rIns="0" bIns="0" rtlCol="0" anchor="t">
            <a:spAutoFit/>
          </a:bodyPr>
          <a:lstStyle/>
          <a:p>
            <a:pPr marL="1066223" lvl="1" indent="-533111" algn="l">
              <a:lnSpc>
                <a:spcPts val="5926"/>
              </a:lnSpc>
              <a:buAutoNum type="arabicPeriod"/>
            </a:pPr>
            <a:r>
              <a:rPr lang="en-US" sz="4938" b="1" spc="-12">
                <a:solidFill>
                  <a:srgbClr val="006FC0"/>
                </a:solidFill>
                <a:latin typeface="Noto Serif Bold"/>
                <a:ea typeface="Noto Serif Bold"/>
                <a:cs typeface="Noto Serif Bold"/>
                <a:sym typeface="Noto Serif Bold"/>
              </a:rPr>
              <a:t>Phân tích</a:t>
            </a:r>
          </a:p>
        </p:txBody>
      </p:sp>
      <p:sp>
        <p:nvSpPr>
          <p:cNvPr id="6" name="TextBox 6"/>
          <p:cNvSpPr txBox="1"/>
          <p:nvPr/>
        </p:nvSpPr>
        <p:spPr>
          <a:xfrm>
            <a:off x="878624" y="8638313"/>
            <a:ext cx="4623291" cy="481330"/>
          </a:xfrm>
          <a:prstGeom prst="rect">
            <a:avLst/>
          </a:prstGeom>
        </p:spPr>
        <p:txBody>
          <a:bodyPr lIns="0" tIns="0" rIns="0" bIns="0" rtlCol="0" anchor="t">
            <a:spAutoFit/>
          </a:bodyPr>
          <a:lstStyle/>
          <a:p>
            <a:pPr algn="ctr">
              <a:lnSpc>
                <a:spcPts val="3919"/>
              </a:lnSpc>
            </a:pPr>
            <a:r>
              <a:rPr lang="en-US" sz="2799" b="1">
                <a:solidFill>
                  <a:srgbClr val="006FC0"/>
                </a:solidFill>
                <a:latin typeface="Noto Serif Bold"/>
                <a:ea typeface="Noto Serif Bold"/>
                <a:cs typeface="Noto Serif Bold"/>
                <a:sym typeface="Noto Serif Bold"/>
              </a:rPr>
              <a:t>Biểu đồ ERD</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247317" y="390906"/>
            <a:ext cx="3490709" cy="637794"/>
          </a:xfrm>
          <a:custGeom>
            <a:avLst/>
            <a:gdLst/>
            <a:ahLst/>
            <a:cxnLst/>
            <a:rect l="l" t="t" r="r" b="b"/>
            <a:pathLst>
              <a:path w="3490709" h="637794">
                <a:moveTo>
                  <a:pt x="0" y="0"/>
                </a:moveTo>
                <a:lnTo>
                  <a:pt x="3490708" y="0"/>
                </a:lnTo>
                <a:lnTo>
                  <a:pt x="3490708" y="637794"/>
                </a:lnTo>
                <a:lnTo>
                  <a:pt x="0" y="637794"/>
                </a:lnTo>
                <a:lnTo>
                  <a:pt x="0" y="0"/>
                </a:lnTo>
                <a:close/>
              </a:path>
            </a:pathLst>
          </a:custGeom>
          <a:blipFill>
            <a:blip r:embed="rId2"/>
            <a:stretch>
              <a:fillRect l="-444" r="-444"/>
            </a:stretch>
          </a:blipFill>
        </p:spPr>
      </p:sp>
      <p:sp>
        <p:nvSpPr>
          <p:cNvPr id="3" name="Freeform 3"/>
          <p:cNvSpPr/>
          <p:nvPr/>
        </p:nvSpPr>
        <p:spPr>
          <a:xfrm>
            <a:off x="5589605" y="1639647"/>
            <a:ext cx="11669695" cy="8270896"/>
          </a:xfrm>
          <a:custGeom>
            <a:avLst/>
            <a:gdLst/>
            <a:ahLst/>
            <a:cxnLst/>
            <a:rect l="l" t="t" r="r" b="b"/>
            <a:pathLst>
              <a:path w="11669695" h="8270896">
                <a:moveTo>
                  <a:pt x="0" y="0"/>
                </a:moveTo>
                <a:lnTo>
                  <a:pt x="11669695" y="0"/>
                </a:lnTo>
                <a:lnTo>
                  <a:pt x="11669695" y="8270897"/>
                </a:lnTo>
                <a:lnTo>
                  <a:pt x="0" y="8270897"/>
                </a:lnTo>
                <a:lnTo>
                  <a:pt x="0" y="0"/>
                </a:lnTo>
                <a:close/>
              </a:path>
            </a:pathLst>
          </a:custGeom>
          <a:blipFill>
            <a:blip r:embed="rId3"/>
            <a:stretch>
              <a:fillRect/>
            </a:stretch>
          </a:blipFill>
        </p:spPr>
      </p:sp>
      <p:sp>
        <p:nvSpPr>
          <p:cNvPr id="4" name="TextBox 4"/>
          <p:cNvSpPr txBox="1"/>
          <p:nvPr/>
        </p:nvSpPr>
        <p:spPr>
          <a:xfrm>
            <a:off x="432996" y="414375"/>
            <a:ext cx="13392833" cy="752628"/>
          </a:xfrm>
          <a:prstGeom prst="rect">
            <a:avLst/>
          </a:prstGeom>
        </p:spPr>
        <p:txBody>
          <a:bodyPr lIns="0" tIns="0" rIns="0" bIns="0" rtlCol="0" anchor="t">
            <a:spAutoFit/>
          </a:bodyPr>
          <a:lstStyle/>
          <a:p>
            <a:pPr algn="l">
              <a:lnSpc>
                <a:spcPts val="5926"/>
              </a:lnSpc>
            </a:pPr>
            <a:r>
              <a:rPr lang="en-US" sz="4938" b="1" spc="-12">
                <a:solidFill>
                  <a:srgbClr val="006FC0"/>
                </a:solidFill>
                <a:latin typeface="Noto Serif Bold"/>
                <a:ea typeface="Noto Serif Bold"/>
                <a:cs typeface="Noto Serif Bold"/>
                <a:sym typeface="Noto Serif Bold"/>
              </a:rPr>
              <a:t>II. PHÂN TÍCH VÀ THIẾT KẾ HỆ THỐNG</a:t>
            </a:r>
          </a:p>
        </p:txBody>
      </p:sp>
      <p:sp>
        <p:nvSpPr>
          <p:cNvPr id="5" name="TextBox 5"/>
          <p:cNvSpPr txBox="1"/>
          <p:nvPr/>
        </p:nvSpPr>
        <p:spPr>
          <a:xfrm>
            <a:off x="432996" y="1639647"/>
            <a:ext cx="13392833" cy="752628"/>
          </a:xfrm>
          <a:prstGeom prst="rect">
            <a:avLst/>
          </a:prstGeom>
        </p:spPr>
        <p:txBody>
          <a:bodyPr lIns="0" tIns="0" rIns="0" bIns="0" rtlCol="0" anchor="t">
            <a:spAutoFit/>
          </a:bodyPr>
          <a:lstStyle/>
          <a:p>
            <a:pPr marL="1066223" lvl="1" indent="-533111" algn="l">
              <a:lnSpc>
                <a:spcPts val="5926"/>
              </a:lnSpc>
              <a:buAutoNum type="arabicPeriod"/>
            </a:pPr>
            <a:r>
              <a:rPr lang="en-US" sz="4938" b="1" spc="-12">
                <a:solidFill>
                  <a:srgbClr val="006FC0"/>
                </a:solidFill>
                <a:latin typeface="Noto Serif Bold"/>
                <a:ea typeface="Noto Serif Bold"/>
                <a:cs typeface="Noto Serif Bold"/>
                <a:sym typeface="Noto Serif Bold"/>
              </a:rPr>
              <a:t>Phân tích</a:t>
            </a:r>
          </a:p>
        </p:txBody>
      </p:sp>
      <p:sp>
        <p:nvSpPr>
          <p:cNvPr id="6" name="TextBox 6"/>
          <p:cNvSpPr txBox="1"/>
          <p:nvPr/>
        </p:nvSpPr>
        <p:spPr>
          <a:xfrm>
            <a:off x="432996" y="7314105"/>
            <a:ext cx="4441237" cy="497840"/>
          </a:xfrm>
          <a:prstGeom prst="rect">
            <a:avLst/>
          </a:prstGeom>
        </p:spPr>
        <p:txBody>
          <a:bodyPr lIns="0" tIns="0" rIns="0" bIns="0" rtlCol="0" anchor="t">
            <a:spAutoFit/>
          </a:bodyPr>
          <a:lstStyle/>
          <a:p>
            <a:pPr algn="ctr">
              <a:lnSpc>
                <a:spcPts val="4060"/>
              </a:lnSpc>
            </a:pPr>
            <a:r>
              <a:rPr lang="en-US" sz="2900" b="1">
                <a:solidFill>
                  <a:srgbClr val="006FC0"/>
                </a:solidFill>
                <a:latin typeface="Noto Serif Bold"/>
                <a:ea typeface="Noto Serif Bold"/>
                <a:cs typeface="Noto Serif Bold"/>
                <a:sym typeface="Noto Serif Bold"/>
              </a:rPr>
              <a:t>Biểu đồ lớp</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1251</Words>
  <Application>Microsoft Office PowerPoint</Application>
  <PresentationFormat>Custom</PresentationFormat>
  <Paragraphs>89</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Arial Bold</vt:lpstr>
      <vt:lpstr>Noto Serif Bold</vt:lpstr>
      <vt:lpstr>Noto Serif</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CHUYÊN NGÀNH</dc:title>
  <cp:lastModifiedBy>BIT 220006</cp:lastModifiedBy>
  <cp:revision>2</cp:revision>
  <dcterms:created xsi:type="dcterms:W3CDTF">2006-08-16T00:00:00Z</dcterms:created>
  <dcterms:modified xsi:type="dcterms:W3CDTF">2024-11-28T19:54:25Z</dcterms:modified>
  <dc:identifier>DAGXuhQIev0</dc:identifier>
</cp:coreProperties>
</file>

<file path=docProps/thumbnail.jpeg>
</file>